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90"/>
  </p:notesMasterIdLst>
  <p:sldIdLst>
    <p:sldId id="258" r:id="rId3"/>
    <p:sldId id="430" r:id="rId4"/>
    <p:sldId id="466" r:id="rId5"/>
    <p:sldId id="467" r:id="rId6"/>
    <p:sldId id="257" r:id="rId7"/>
    <p:sldId id="468" r:id="rId8"/>
    <p:sldId id="378" r:id="rId9"/>
    <p:sldId id="349" r:id="rId10"/>
    <p:sldId id="469" r:id="rId11"/>
    <p:sldId id="470" r:id="rId12"/>
    <p:sldId id="472" r:id="rId13"/>
    <p:sldId id="410" r:id="rId14"/>
    <p:sldId id="432" r:id="rId15"/>
    <p:sldId id="474" r:id="rId16"/>
    <p:sldId id="473" r:id="rId17"/>
    <p:sldId id="413" r:id="rId18"/>
    <p:sldId id="471" r:id="rId19"/>
    <p:sldId id="478" r:id="rId20"/>
    <p:sldId id="479" r:id="rId21"/>
    <p:sldId id="437" r:id="rId22"/>
    <p:sldId id="442" r:id="rId23"/>
    <p:sldId id="477" r:id="rId24"/>
    <p:sldId id="476" r:id="rId25"/>
    <p:sldId id="475" r:id="rId26"/>
    <p:sldId id="480" r:id="rId27"/>
    <p:sldId id="387" r:id="rId28"/>
    <p:sldId id="445" r:id="rId29"/>
    <p:sldId id="446" r:id="rId30"/>
    <p:sldId id="447" r:id="rId31"/>
    <p:sldId id="419" r:id="rId32"/>
    <p:sldId id="448" r:id="rId33"/>
    <p:sldId id="449" r:id="rId34"/>
    <p:sldId id="418" r:id="rId35"/>
    <p:sldId id="376" r:id="rId36"/>
    <p:sldId id="402" r:id="rId37"/>
    <p:sldId id="422" r:id="rId38"/>
    <p:sldId id="421" r:id="rId39"/>
    <p:sldId id="423" r:id="rId40"/>
    <p:sldId id="401" r:id="rId41"/>
    <p:sldId id="405" r:id="rId42"/>
    <p:sldId id="450" r:id="rId43"/>
    <p:sldId id="451" r:id="rId44"/>
    <p:sldId id="425" r:id="rId45"/>
    <p:sldId id="420" r:id="rId46"/>
    <p:sldId id="389" r:id="rId47"/>
    <p:sldId id="330" r:id="rId48"/>
    <p:sldId id="452" r:id="rId49"/>
    <p:sldId id="453" r:id="rId50"/>
    <p:sldId id="454" r:id="rId51"/>
    <p:sldId id="455" r:id="rId52"/>
    <p:sldId id="416" r:id="rId53"/>
    <p:sldId id="368" r:id="rId54"/>
    <p:sldId id="456" r:id="rId55"/>
    <p:sldId id="411" r:id="rId56"/>
    <p:sldId id="457" r:id="rId57"/>
    <p:sldId id="458" r:id="rId58"/>
    <p:sldId id="459" r:id="rId59"/>
    <p:sldId id="371" r:id="rId60"/>
    <p:sldId id="460" r:id="rId61"/>
    <p:sldId id="427" r:id="rId62"/>
    <p:sldId id="461" r:id="rId63"/>
    <p:sldId id="462" r:id="rId64"/>
    <p:sldId id="463" r:id="rId65"/>
    <p:sldId id="464" r:id="rId66"/>
    <p:sldId id="465" r:id="rId67"/>
    <p:sldId id="372" r:id="rId68"/>
    <p:sldId id="341" r:id="rId69"/>
    <p:sldId id="294" r:id="rId70"/>
    <p:sldId id="301" r:id="rId71"/>
    <p:sldId id="298" r:id="rId72"/>
    <p:sldId id="377" r:id="rId73"/>
    <p:sldId id="329" r:id="rId74"/>
    <p:sldId id="363" r:id="rId75"/>
    <p:sldId id="426" r:id="rId76"/>
    <p:sldId id="428" r:id="rId77"/>
    <p:sldId id="429" r:id="rId78"/>
    <p:sldId id="443" r:id="rId79"/>
    <p:sldId id="431" r:id="rId80"/>
    <p:sldId id="433" r:id="rId81"/>
    <p:sldId id="434" r:id="rId82"/>
    <p:sldId id="435" r:id="rId83"/>
    <p:sldId id="436" r:id="rId84"/>
    <p:sldId id="438" r:id="rId85"/>
    <p:sldId id="439" r:id="rId86"/>
    <p:sldId id="440" r:id="rId87"/>
    <p:sldId id="441" r:id="rId88"/>
    <p:sldId id="444" r:id="rId8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E9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28" autoAdjust="0"/>
    <p:restoredTop sz="94660"/>
  </p:normalViewPr>
  <p:slideViewPr>
    <p:cSldViewPr snapToGrid="0">
      <p:cViewPr>
        <p:scale>
          <a:sx n="100" d="100"/>
          <a:sy n="100" d="100"/>
        </p:scale>
        <p:origin x="182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C8388-D84D-4E71-A7E2-28FEFD108BB6}" type="datetimeFigureOut">
              <a:rPr lang="fr-FR" smtClean="0"/>
              <a:t>19/10/2023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1F309-CDE3-4184-86E5-41DFFAFDF5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3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556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Passive protection in macaque : au moins Gautam 2018, probablement un autre papier princeps avant </a:t>
            </a:r>
            <a:r>
              <a:rPr lang="fr-FR" sz="1200" dirty="0" err="1"/>
              <a:t>Shibata</a:t>
            </a:r>
            <a:r>
              <a:rPr lang="fr-FR" sz="1200" dirty="0"/>
              <a:t> et al. Nature Medecine 1999 (</a:t>
            </a:r>
            <a:r>
              <a:rPr lang="fr-FR" sz="1200" dirty="0">
                <a:hlinkClick r:id="rId3"/>
              </a:rPr>
              <a:t>https://doi.org/10.1038/5568</a:t>
            </a:r>
            <a:r>
              <a:rPr lang="fr-FR" sz="1200" dirty="0"/>
              <a:t>) ou </a:t>
            </a:r>
            <a:r>
              <a:rPr lang="fr-FR" sz="1200" dirty="0" err="1"/>
              <a:t>Mascola</a:t>
            </a:r>
            <a:r>
              <a:rPr lang="fr-FR" sz="1200" dirty="0"/>
              <a:t> 1999 (J </a:t>
            </a:r>
            <a:r>
              <a:rPr lang="fr-FR" sz="1200" dirty="0" err="1"/>
              <a:t>Virol</a:t>
            </a:r>
            <a:r>
              <a:rPr lang="fr-FR" sz="1200" dirty="0"/>
              <a:t>) avec challenge intraveineux</a:t>
            </a:r>
            <a:endParaRPr lang="fr-FR" dirty="0"/>
          </a:p>
          <a:p>
            <a:r>
              <a:rPr lang="fr-FR" dirty="0"/>
              <a:t>Et chez l’homme aussi, </a:t>
            </a:r>
            <a:r>
              <a:rPr lang="fr-FR" dirty="0" err="1"/>
              <a:t>cf</a:t>
            </a:r>
            <a:r>
              <a:rPr lang="fr-FR" dirty="0"/>
              <a:t> </a:t>
            </a:r>
            <a:r>
              <a:rPr lang="fr-FR" dirty="0" err="1"/>
              <a:t>sneller</a:t>
            </a:r>
            <a:r>
              <a:rPr lang="fr-FR" dirty="0"/>
              <a:t>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2B3DFD-B794-4D6F-9206-897BC3C726E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62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pourquoi on a besoin de trimères natifs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B3DFD-B794-4D6F-9206-897BC3C726E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1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lum bright="8000" contrast="-14000"/>
          </a:blip>
          <a:stretch>
            <a:fillRect/>
          </a:stretch>
        </p:blipFill>
        <p:spPr>
          <a:xfrm>
            <a:off x="6121687" y="1512000"/>
            <a:ext cx="6070313" cy="5346000"/>
          </a:xfrm>
          <a:prstGeom prst="rect">
            <a:avLst/>
          </a:prstGeom>
        </p:spPr>
      </p:pic>
      <p:pic>
        <p:nvPicPr>
          <p:cNvPr id="13" name="Picture 8" descr="logo IB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9527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/>
          <p:cNvSpPr txBox="1">
            <a:spLocks noChangeArrowheads="1"/>
          </p:cNvSpPr>
          <p:nvPr userDrawn="1"/>
        </p:nvSpPr>
        <p:spPr bwMode="auto">
          <a:xfrm>
            <a:off x="10752138" y="0"/>
            <a:ext cx="1439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1200" b="1" dirty="0">
                <a:solidFill>
                  <a:srgbClr val="85746D"/>
                </a:solidFill>
              </a:rPr>
              <a:t>Grenoble</a:t>
            </a:r>
            <a:r>
              <a:rPr lang="fr-FR" altLang="fr-FR" sz="1200" dirty="0">
                <a:solidFill>
                  <a:srgbClr val="85746D"/>
                </a:solidFill>
              </a:rPr>
              <a:t> | France</a:t>
            </a:r>
          </a:p>
        </p:txBody>
      </p:sp>
      <p:pic>
        <p:nvPicPr>
          <p:cNvPr id="18" name="Picture 7" descr="fond ppt trait bas _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7404"/>
            <a:ext cx="1219200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2585" y="4221166"/>
            <a:ext cx="7871883" cy="9366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3312586" y="2924175"/>
            <a:ext cx="7962900" cy="12763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2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992801"/>
            <a:ext cx="684609" cy="5588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975549"/>
            <a:ext cx="576064" cy="5760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82" y="5945989"/>
            <a:ext cx="1079962" cy="7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1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69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 IBS - fila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117" y="133350"/>
            <a:ext cx="1600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0651" y="692153"/>
            <a:ext cx="10248900" cy="36036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noProof="0"/>
              <a:t>Cliquez pour modifier le style des sous-titres du masque</a:t>
            </a:r>
          </a:p>
        </p:txBody>
      </p:sp>
      <p:sp>
        <p:nvSpPr>
          <p:cNvPr id="10245" name="AutoShape 5"/>
          <p:cNvSpPr>
            <a:spLocks noGrp="1" noChangeArrowheads="1"/>
          </p:cNvSpPr>
          <p:nvPr>
            <p:ph type="ctrTitle" sz="quarter"/>
          </p:nvPr>
        </p:nvSpPr>
        <p:spPr>
          <a:xfrm>
            <a:off x="1390652" y="188913"/>
            <a:ext cx="8906933" cy="4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CLIQUEZ POUR MODIFIER LE STYLE DU TITRE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0500-3527-4FCB-AE2E-5CF79C1BAC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8" name="Picture 7" descr="fond ppt trait bas _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7404"/>
            <a:ext cx="1219200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3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4FB65-29A6-4C91-AA75-306F1C82AE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76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3136F-B95D-4BCF-9150-669DF0DF99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574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90651" y="765178"/>
            <a:ext cx="5130800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724651" y="765178"/>
            <a:ext cx="5132916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B11B9-4B13-4BE9-960A-FC9CE9DF9E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340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2B94E-9C7A-4E8E-8A13-6DBB031023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0608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0DC48-4BDB-4939-B795-A2E3644EE2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869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F6E7-99B0-4763-A8CB-D7F0B278BFE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7837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A5502-BAAB-4786-B8BA-BA3D0691B2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9203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4739E-4607-40D4-A298-03F4E00D60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66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3B78859D-C8C7-A8C3-3277-0126E124AD3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21400" y="1400704"/>
            <a:ext cx="6070600" cy="5346700"/>
            <a:chOff x="2717" y="560"/>
            <a:chExt cx="3824" cy="3368"/>
          </a:xfrm>
          <a:solidFill>
            <a:schemeClr val="bg1"/>
          </a:solidFill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A0F004FD-2AFD-28E8-517D-E7019092D7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17" y="560"/>
              <a:ext cx="3824" cy="33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2BCF6CC3-F4A3-9555-7CA4-2D957ABD29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28" y="2448"/>
              <a:ext cx="562" cy="56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17ECB17C-33FD-F90D-2FD1-A2BBD6CC30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17" y="2470"/>
              <a:ext cx="637" cy="64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E1F31AC-B14D-9E52-D190-003A15442D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8" y="3311"/>
              <a:ext cx="593" cy="5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3" name="Picture 8" descr="logo IB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9527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/>
          <p:cNvSpPr txBox="1">
            <a:spLocks noChangeArrowheads="1"/>
          </p:cNvSpPr>
          <p:nvPr userDrawn="1"/>
        </p:nvSpPr>
        <p:spPr bwMode="auto">
          <a:xfrm>
            <a:off x="10752138" y="0"/>
            <a:ext cx="1439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1200" b="1" dirty="0">
                <a:solidFill>
                  <a:srgbClr val="85746D"/>
                </a:solidFill>
              </a:rPr>
              <a:t>Grenoble</a:t>
            </a:r>
            <a:r>
              <a:rPr lang="fr-FR" altLang="fr-FR" sz="1200" dirty="0">
                <a:solidFill>
                  <a:srgbClr val="85746D"/>
                </a:solidFill>
              </a:rPr>
              <a:t> | France</a:t>
            </a:r>
          </a:p>
        </p:txBody>
      </p:sp>
      <p:pic>
        <p:nvPicPr>
          <p:cNvPr id="18" name="Picture 7" descr="fond ppt trait bas _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7404"/>
            <a:ext cx="1219200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2585" y="4221166"/>
            <a:ext cx="7871883" cy="9366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3312586" y="2924175"/>
            <a:ext cx="7962900" cy="12763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21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992801"/>
            <a:ext cx="684609" cy="5588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975549"/>
            <a:ext cx="576064" cy="5760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82" y="5945989"/>
            <a:ext cx="1079962" cy="7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8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0A393-4681-4805-8763-65F678F5FB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3553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41367" y="188916"/>
            <a:ext cx="2616200" cy="60483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90651" y="188916"/>
            <a:ext cx="7647516" cy="604837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857251" y="6524628"/>
            <a:ext cx="3862916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377084" y="6524625"/>
            <a:ext cx="575733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4D29-D8A7-49C2-9D58-FB5E2AEC11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926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075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099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07835" y="4221166"/>
            <a:ext cx="3833284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44317" y="4221166"/>
            <a:ext cx="3835400" cy="201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330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34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pied de pag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947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678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509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07835" y="4221166"/>
            <a:ext cx="7871884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Texte</a:t>
            </a:r>
          </a:p>
          <a:p>
            <a:pPr lvl="1"/>
            <a:endParaRPr lang="fr-FR" altLang="fr-FR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407833" y="3001963"/>
            <a:ext cx="7899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2">
            <a:lum bright="8000" contrast="-14000"/>
          </a:blip>
          <a:stretch>
            <a:fillRect/>
          </a:stretch>
        </p:blipFill>
        <p:spPr>
          <a:xfrm>
            <a:off x="6121687" y="1512000"/>
            <a:ext cx="6070313" cy="5346000"/>
          </a:xfrm>
          <a:prstGeom prst="rect">
            <a:avLst/>
          </a:prstGeom>
        </p:spPr>
      </p:pic>
      <p:pic>
        <p:nvPicPr>
          <p:cNvPr id="13" name="Picture 8" descr="logo IB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9527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9"/>
          <p:cNvSpPr txBox="1">
            <a:spLocks noChangeArrowheads="1"/>
          </p:cNvSpPr>
          <p:nvPr userDrawn="1"/>
        </p:nvSpPr>
        <p:spPr bwMode="auto">
          <a:xfrm>
            <a:off x="10752138" y="0"/>
            <a:ext cx="1439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altLang="fr-FR" sz="1200" b="1" dirty="0">
                <a:solidFill>
                  <a:srgbClr val="85746D"/>
                </a:solidFill>
              </a:rPr>
              <a:t>Grenoble</a:t>
            </a:r>
            <a:r>
              <a:rPr lang="fr-FR" altLang="fr-FR" sz="1200" dirty="0">
                <a:solidFill>
                  <a:srgbClr val="85746D"/>
                </a:solidFill>
              </a:rPr>
              <a:t> | France</a:t>
            </a:r>
          </a:p>
        </p:txBody>
      </p:sp>
      <p:pic>
        <p:nvPicPr>
          <p:cNvPr id="18" name="Picture 7" descr="fond ppt trait bas _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7404"/>
            <a:ext cx="1219200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7833" y="6540503"/>
            <a:ext cx="386291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992801"/>
            <a:ext cx="684609" cy="5588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975549"/>
            <a:ext cx="576064" cy="57606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82" y="5945989"/>
            <a:ext cx="1079962" cy="7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+mj-lt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85141D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defRPr sz="2800" b="1">
          <a:solidFill>
            <a:srgbClr val="85746D"/>
          </a:solidFill>
          <a:latin typeface="+mn-lt"/>
          <a:ea typeface="+mn-ea"/>
          <a:cs typeface="+mn-cs"/>
        </a:defRPr>
      </a:lvl1pPr>
      <a:lvl2pPr marL="355600" indent="476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400" b="1">
          <a:solidFill>
            <a:srgbClr val="85746D"/>
          </a:solidFill>
          <a:latin typeface="+mn-lt"/>
        </a:defRPr>
      </a:lvl2pPr>
      <a:lvl3pPr marL="539750" indent="1746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defRPr sz="2000">
          <a:solidFill>
            <a:srgbClr val="85746D"/>
          </a:solidFill>
          <a:latin typeface="+mn-lt"/>
        </a:defRPr>
      </a:lvl3pPr>
      <a:lvl4pPr marL="2170113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AutoNum type="arabicPeriod"/>
        <a:defRPr sz="2000">
          <a:solidFill>
            <a:srgbClr val="00294B"/>
          </a:solidFill>
          <a:latin typeface="Arial Narrow" pitchFamily="34" charset="0"/>
        </a:defRPr>
      </a:lvl4pPr>
      <a:lvl5pPr marL="2692400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Font typeface="Wingdings" panose="05000000000000000000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5pPr>
      <a:lvl6pPr marL="3149600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6pPr>
      <a:lvl7pPr marL="3606800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7pPr>
      <a:lvl8pPr marL="4064000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8pPr>
      <a:lvl9pPr marL="4521200" indent="-342900" algn="l" rtl="0" eaLnBrk="1" fontAlgn="base" hangingPunct="1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logo IBS - filair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088" y="133350"/>
            <a:ext cx="12001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1390651" y="188916"/>
            <a:ext cx="7886700" cy="56038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1" y="765178"/>
            <a:ext cx="10466916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Texte</a:t>
            </a:r>
          </a:p>
          <a:p>
            <a:pPr lvl="1"/>
            <a:endParaRPr lang="fr-FR" alt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540500"/>
            <a:ext cx="2897188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dirty="0" smtClean="0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7084" y="6524625"/>
            <a:ext cx="57573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 i="1">
                <a:solidFill>
                  <a:srgbClr val="85746D"/>
                </a:solidFill>
              </a:defRPr>
            </a:lvl1pPr>
          </a:lstStyle>
          <a:p>
            <a:pPr>
              <a:defRPr/>
            </a:pPr>
            <a:fld id="{E0F154A4-F4B3-4A08-9142-1223088D122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11" name="Picture 7" descr="fond ppt trait bas _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7404"/>
            <a:ext cx="1219200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9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rgbClr val="85141D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62C4DD"/>
        </a:buClr>
        <a:buFont typeface="Wingdings" panose="05000000000000000000" pitchFamily="2" charset="2"/>
        <a:defRPr sz="2200">
          <a:solidFill>
            <a:srgbClr val="433A37"/>
          </a:solidFill>
          <a:latin typeface="+mn-lt"/>
          <a:ea typeface="+mn-ea"/>
          <a:cs typeface="+mn-cs"/>
        </a:defRPr>
      </a:lvl1pPr>
      <a:lvl2pPr marL="719138" indent="4763" algn="l" rtl="0" eaLnBrk="0" fontAlgn="base" hangingPunct="0">
        <a:spcBef>
          <a:spcPct val="0"/>
        </a:spcBef>
        <a:spcAft>
          <a:spcPct val="0"/>
        </a:spcAft>
        <a:buClr>
          <a:srgbClr val="62C4DD"/>
        </a:buClr>
        <a:defRPr sz="2000">
          <a:solidFill>
            <a:srgbClr val="433A37"/>
          </a:solidFill>
          <a:latin typeface="+mn-lt"/>
        </a:defRPr>
      </a:lvl2pPr>
      <a:lvl3pPr marL="903288" indent="17463" algn="l" rtl="0" eaLnBrk="0" fontAlgn="base" hangingPunct="0">
        <a:spcBef>
          <a:spcPct val="0"/>
        </a:spcBef>
        <a:spcAft>
          <a:spcPct val="0"/>
        </a:spcAft>
        <a:buClr>
          <a:srgbClr val="62C4DD"/>
        </a:buClr>
        <a:buFont typeface="Wingdings" panose="05000000000000000000" pitchFamily="2" charset="2"/>
        <a:defRPr>
          <a:solidFill>
            <a:srgbClr val="433A37"/>
          </a:solidFill>
          <a:latin typeface="+mn-lt"/>
        </a:defRPr>
      </a:lvl3pPr>
      <a:lvl4pPr marL="2170113" indent="-342900" algn="l" rtl="0" eaLnBrk="0" fontAlgn="base" hangingPunct="0">
        <a:spcBef>
          <a:spcPct val="20000"/>
        </a:spcBef>
        <a:spcAft>
          <a:spcPct val="0"/>
        </a:spcAft>
        <a:buClr>
          <a:srgbClr val="62C4DD"/>
        </a:buClr>
        <a:buAutoNum type="arabicPeriod"/>
        <a:defRPr sz="2000">
          <a:solidFill>
            <a:srgbClr val="00294B"/>
          </a:solidFill>
          <a:latin typeface="Arial Narrow" pitchFamily="34" charset="0"/>
        </a:defRPr>
      </a:lvl4pPr>
      <a:lvl5pPr marL="2692400" indent="-342900" algn="l" rtl="0" eaLnBrk="0" fontAlgn="base" hangingPunct="0">
        <a:spcBef>
          <a:spcPct val="20000"/>
        </a:spcBef>
        <a:spcAft>
          <a:spcPct val="0"/>
        </a:spcAft>
        <a:buClr>
          <a:srgbClr val="62C4DD"/>
        </a:buClr>
        <a:buFont typeface="Wingdings" panose="05000000000000000000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5pPr>
      <a:lvl6pPr marL="3149600" indent="-342900" algn="l" rtl="0" fontAlgn="base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6pPr>
      <a:lvl7pPr marL="3606800" indent="-342900" algn="l" rtl="0" fontAlgn="base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7pPr>
      <a:lvl8pPr marL="4064000" indent="-342900" algn="l" rtl="0" fontAlgn="base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8pPr>
      <a:lvl9pPr marL="4521200" indent="-342900" algn="l" rtl="0" fontAlgn="base">
        <a:spcBef>
          <a:spcPct val="20000"/>
        </a:spcBef>
        <a:spcAft>
          <a:spcPct val="0"/>
        </a:spcAft>
        <a:buClr>
          <a:srgbClr val="62C4DD"/>
        </a:buClr>
        <a:buFont typeface="Wingdings" pitchFamily="2" charset="2"/>
        <a:buAutoNum type="arabicPeriod"/>
        <a:defRPr sz="2000">
          <a:solidFill>
            <a:srgbClr val="00294B"/>
          </a:solidFill>
          <a:latin typeface="Arial Narrow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doi.org/10.1128/microbiolspec.AID-0017-2014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0" Type="http://schemas.openxmlformats.org/officeDocument/2006/relationships/image" Target="../media/image58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58.png"/><Relationship Id="rId3" Type="http://schemas.openxmlformats.org/officeDocument/2006/relationships/image" Target="../media/image60.png"/><Relationship Id="rId21" Type="http://schemas.openxmlformats.org/officeDocument/2006/relationships/image" Target="../media/image75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7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2.wdp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58.png"/><Relationship Id="rId17" Type="http://schemas.openxmlformats.org/officeDocument/2006/relationships/image" Target="../media/image71.png"/><Relationship Id="rId2" Type="http://schemas.openxmlformats.org/officeDocument/2006/relationships/image" Target="../media/image57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76.png"/><Relationship Id="rId5" Type="http://schemas.microsoft.com/office/2007/relationships/hdphoto" Target="../media/hdphoto2.wdp"/><Relationship Id="rId15" Type="http://schemas.openxmlformats.org/officeDocument/2006/relationships/image" Target="../media/image72.png"/><Relationship Id="rId10" Type="http://schemas.openxmlformats.org/officeDocument/2006/relationships/image" Target="../media/image78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038%2Fs41586-019-0879-y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58.png"/><Relationship Id="rId3" Type="http://schemas.openxmlformats.org/officeDocument/2006/relationships/image" Target="../media/image60.png"/><Relationship Id="rId21" Type="http://schemas.openxmlformats.org/officeDocument/2006/relationships/image" Target="../media/image75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7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2.wdp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60.png"/><Relationship Id="rId21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image" Target="../media/image57.png"/><Relationship Id="rId16" Type="http://schemas.openxmlformats.org/officeDocument/2006/relationships/image" Target="../media/image80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2.wdp"/><Relationship Id="rId15" Type="http://schemas.openxmlformats.org/officeDocument/2006/relationships/hyperlink" Target="http://dx.doi.org/10.1073/pnas.1700634114" TargetMode="External"/><Relationship Id="rId23" Type="http://schemas.openxmlformats.org/officeDocument/2006/relationships/image" Target="../media/image75.png"/><Relationship Id="rId10" Type="http://schemas.openxmlformats.org/officeDocument/2006/relationships/image" Target="../media/image66.png"/><Relationship Id="rId19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dx.doi.org/10.1073/pnas.1700634114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016/j.celrep.2017.11.016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png"/><Relationship Id="rId7" Type="http://schemas.openxmlformats.org/officeDocument/2006/relationships/image" Target="../media/image89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hyperlink" Target="https://doi.org/10.1016/j.celrep.2017.11.016" TargetMode="Externa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oi.org/10.1038/316072a0" TargetMode="Externa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i.org/10.1038/s41577-022-00753-w" TargetMode="Externa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133.png"/><Relationship Id="rId4" Type="http://schemas.openxmlformats.org/officeDocument/2006/relationships/image" Target="../media/image131.png"/><Relationship Id="rId9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%2Fs41586-019-0879-y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7231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7803" y="2790825"/>
            <a:ext cx="9481192" cy="1276350"/>
          </a:xfrm>
        </p:spPr>
        <p:txBody>
          <a:bodyPr/>
          <a:lstStyle/>
          <a:p>
            <a:pPr algn="ctr"/>
            <a:r>
              <a:rPr lang="en-US" b="1" dirty="0"/>
              <a:t>High-throughput exploration of adaptive immune repertoires. </a:t>
            </a:r>
            <a:br>
              <a:rPr lang="en-US" b="1" dirty="0"/>
            </a:br>
            <a:r>
              <a:rPr lang="en-US" dirty="0"/>
              <a:t>Application to the isolation of </a:t>
            </a:r>
            <a:r>
              <a:rPr lang="en-US" dirty="0" err="1"/>
              <a:t>bNAbs</a:t>
            </a:r>
            <a:r>
              <a:rPr lang="en-US" dirty="0"/>
              <a:t> in HIV infection</a:t>
            </a:r>
            <a:endParaRPr lang="fr-FR" altLang="fr-FR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2458" y="4617981"/>
            <a:ext cx="7871883" cy="936625"/>
          </a:xfrm>
        </p:spPr>
        <p:txBody>
          <a:bodyPr/>
          <a:lstStyle/>
          <a:p>
            <a:pPr marL="0" indent="0" algn="ctr"/>
            <a:r>
              <a:rPr lang="fr-FR" altLang="fr-FR" dirty="0"/>
              <a:t>Benjamin Nemoz</a:t>
            </a:r>
          </a:p>
          <a:p>
            <a:pPr marL="0" indent="0" algn="ctr"/>
            <a:r>
              <a:rPr lang="fr-FR" altLang="fr-FR" b="0" dirty="0"/>
              <a:t>GRICAD </a:t>
            </a:r>
            <a:r>
              <a:rPr lang="fr-FR" altLang="fr-FR" b="0" dirty="0" err="1"/>
              <a:t>Users</a:t>
            </a:r>
            <a:r>
              <a:rPr lang="fr-FR" altLang="fr-FR" b="0" dirty="0"/>
              <a:t> </a:t>
            </a:r>
            <a:r>
              <a:rPr lang="fr-FR" altLang="fr-FR" b="0" dirty="0" err="1"/>
              <a:t>day</a:t>
            </a:r>
            <a:endParaRPr lang="fr-FR" altLang="fr-FR" b="0" dirty="0"/>
          </a:p>
        </p:txBody>
      </p:sp>
      <p:sp>
        <p:nvSpPr>
          <p:cNvPr id="19460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7444319" y="6395153"/>
            <a:ext cx="3862916" cy="20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October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19th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16211D-98EB-E4F8-DB0D-A6DB86AA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5872491"/>
            <a:ext cx="1368152" cy="76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HU Grenoble Alpes">
            <a:extLst>
              <a:ext uri="{FF2B5EF4-FFF2-40B4-BE49-F238E27FC236}">
                <a16:creationId xmlns:a16="http://schemas.microsoft.com/office/drawing/2014/main" id="{C810B480-36CC-596E-5C77-465811249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9C0FE4-1490-D7D2-905C-E64AB40F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5921539"/>
            <a:ext cx="704572" cy="661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D7324-F8A8-D584-5494-68B8A794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Looking</a:t>
            </a:r>
            <a:r>
              <a:rPr lang="fr-FR" sz="2800" dirty="0"/>
              <a:t> for a </a:t>
            </a:r>
            <a:r>
              <a:rPr lang="fr-FR" sz="2800" dirty="0" err="1"/>
              <a:t>needle</a:t>
            </a:r>
            <a:r>
              <a:rPr lang="fr-FR" sz="2800" dirty="0"/>
              <a:t> in a </a:t>
            </a:r>
            <a:r>
              <a:rPr lang="fr-FR" sz="2800" dirty="0" err="1"/>
              <a:t>haystack</a:t>
            </a:r>
            <a:r>
              <a:rPr lang="fr-FR" sz="2800" dirty="0"/>
              <a:t>…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CD662C-A828-C7EF-8AF7-33E067B83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318EE5-AD71-73A7-B66A-9A796154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31" y="1523593"/>
            <a:ext cx="1222445" cy="38108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D62116-CDC3-3C58-3C98-44CB1DC4F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7600" r="78289" b="76250"/>
          <a:stretch/>
        </p:blipFill>
        <p:spPr>
          <a:xfrm rot="17192365">
            <a:off x="2128284" y="2821299"/>
            <a:ext cx="711560" cy="57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F326D3-845C-2776-418A-0B396D62A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7600" r="61384" b="76251"/>
          <a:stretch/>
        </p:blipFill>
        <p:spPr>
          <a:xfrm rot="14887990">
            <a:off x="2091758" y="3428811"/>
            <a:ext cx="711560" cy="5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55EEBA-3224-5925-5A05-98BC5EAF2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2" t="27550" r="28293" b="56301"/>
          <a:stretch/>
        </p:blipFill>
        <p:spPr>
          <a:xfrm rot="9214184">
            <a:off x="2094784" y="4159303"/>
            <a:ext cx="711560" cy="57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15F68F-8A73-68AF-2C5D-BFD05A1B0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47308" r="61383" b="36750"/>
          <a:stretch/>
        </p:blipFill>
        <p:spPr>
          <a:xfrm rot="2682088">
            <a:off x="2696069" y="3800471"/>
            <a:ext cx="703395" cy="57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C81075-CFE9-7EBC-1A83-6487995C2B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 t="47401" r="11946" b="36450"/>
          <a:stretch/>
        </p:blipFill>
        <p:spPr>
          <a:xfrm>
            <a:off x="2725824" y="3172345"/>
            <a:ext cx="674107" cy="5760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398338B-7648-870F-3871-C1AF7FD45460}"/>
              </a:ext>
            </a:extLst>
          </p:cNvPr>
          <p:cNvSpPr/>
          <p:nvPr/>
        </p:nvSpPr>
        <p:spPr>
          <a:xfrm>
            <a:off x="1703511" y="1958195"/>
            <a:ext cx="5628941" cy="3810813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1555FF-7E21-70B1-A587-8BA4D958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7600" r="45214" b="75977"/>
          <a:stretch/>
        </p:blipFill>
        <p:spPr>
          <a:xfrm rot="4661675">
            <a:off x="3825380" y="2455054"/>
            <a:ext cx="662888" cy="57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FA964E-C490-D30B-5E5D-8C2AAF9238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2" t="7600" r="28310" b="75977"/>
          <a:stretch/>
        </p:blipFill>
        <p:spPr>
          <a:xfrm rot="4850631">
            <a:off x="3326964" y="2861879"/>
            <a:ext cx="698894" cy="576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5FC942-6E8A-308F-8256-1D58E5DE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7600" r="12139" b="76251"/>
          <a:stretch/>
        </p:blipFill>
        <p:spPr>
          <a:xfrm rot="8574357">
            <a:off x="6137298" y="3060050"/>
            <a:ext cx="680584" cy="57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4DC45F-5BBF-219D-C1C4-3B6CF9E3A1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27550" r="77998" b="56700"/>
          <a:stretch/>
        </p:blipFill>
        <p:spPr>
          <a:xfrm rot="6212261">
            <a:off x="4969251" y="3115891"/>
            <a:ext cx="706360" cy="576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E2F0E0A-E899-DBA1-C81B-DD2AD38A99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27550" r="61384" b="56700"/>
          <a:stretch/>
        </p:blipFill>
        <p:spPr>
          <a:xfrm rot="16475485">
            <a:off x="5580195" y="3124770"/>
            <a:ext cx="729600" cy="57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BCA90E-D9E0-EB57-C81E-E9F925B26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4" t="27550" r="45511" b="56301"/>
          <a:stretch/>
        </p:blipFill>
        <p:spPr>
          <a:xfrm rot="12654680">
            <a:off x="3701116" y="3474186"/>
            <a:ext cx="711560" cy="576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8B92726-23D8-7A87-7586-1303FFCAC0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27550" r="12140" b="56257"/>
          <a:stretch/>
        </p:blipFill>
        <p:spPr>
          <a:xfrm>
            <a:off x="5854506" y="2525072"/>
            <a:ext cx="678730" cy="57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3687271-0CEB-3FA1-D5E3-04803488A2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47500" r="78482" b="36750"/>
          <a:stretch/>
        </p:blipFill>
        <p:spPr>
          <a:xfrm rot="20569373">
            <a:off x="4303862" y="3141000"/>
            <a:ext cx="681080" cy="57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7A2E46-846D-78D5-124C-6036ABFC2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47202" r="44931" b="36649"/>
          <a:stretch/>
        </p:blipFill>
        <p:spPr>
          <a:xfrm rot="17658517">
            <a:off x="5224736" y="2429944"/>
            <a:ext cx="688536" cy="57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E84BD8E-E630-C809-F291-921D5D976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2" t="47202" r="28631" b="36649"/>
          <a:stretch/>
        </p:blipFill>
        <p:spPr>
          <a:xfrm>
            <a:off x="3308403" y="2207891"/>
            <a:ext cx="694364" cy="57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9326B25-71CC-76B7-DF33-A953F013E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 t="47401" r="11946" b="36450"/>
          <a:stretch/>
        </p:blipFill>
        <p:spPr>
          <a:xfrm>
            <a:off x="4575846" y="2284391"/>
            <a:ext cx="674107" cy="576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BEF6032-0400-94CC-AF6F-9B7B5FBA32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7600" r="78289" b="76250"/>
          <a:stretch/>
        </p:blipFill>
        <p:spPr>
          <a:xfrm rot="7405768">
            <a:off x="4931975" y="4340370"/>
            <a:ext cx="711560" cy="576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A101A59-C283-F0E7-C7BD-FFDA5877E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7600" r="61384" b="76251"/>
          <a:stretch/>
        </p:blipFill>
        <p:spPr>
          <a:xfrm rot="5101393">
            <a:off x="5698731" y="3926817"/>
            <a:ext cx="711560" cy="57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5C54A63-35DC-C066-FDA9-ADAC1D496A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47308" r="61383" b="36750"/>
          <a:stretch/>
        </p:blipFill>
        <p:spPr>
          <a:xfrm rot="14495491">
            <a:off x="6303042" y="4298477"/>
            <a:ext cx="703395" cy="57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BB1CE9-C591-08DC-021C-2EF5839AA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 t="47401" r="11946" b="36450"/>
          <a:stretch/>
        </p:blipFill>
        <p:spPr>
          <a:xfrm rot="11813403">
            <a:off x="6332797" y="3670351"/>
            <a:ext cx="674107" cy="576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FF7B22-697A-2465-DB8D-A428643DFC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7600" r="45214" b="75977"/>
          <a:stretch/>
        </p:blipFill>
        <p:spPr>
          <a:xfrm rot="16475078">
            <a:off x="4488867" y="3866260"/>
            <a:ext cx="662888" cy="576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2E4D78E-FDF7-28B8-9E4B-A1BA0948E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7600" r="12139" b="76251"/>
          <a:stretch/>
        </p:blipFill>
        <p:spPr>
          <a:xfrm rot="20387760">
            <a:off x="4172620" y="4756932"/>
            <a:ext cx="680584" cy="57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2CD072E-51DA-BEAE-A277-072B103AE6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27550" r="77998" b="56700"/>
          <a:stretch/>
        </p:blipFill>
        <p:spPr>
          <a:xfrm rot="18025664">
            <a:off x="3004573" y="4812773"/>
            <a:ext cx="706360" cy="576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BFB14DF-3FDD-7C3F-D738-9AB199D13E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27550" r="61384" b="56700"/>
          <a:stretch/>
        </p:blipFill>
        <p:spPr>
          <a:xfrm rot="6688888">
            <a:off x="3615517" y="4821652"/>
            <a:ext cx="729600" cy="576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B9C344E-091F-7DF7-6861-8C30E0BEA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4" t="27550" r="45511" b="56301"/>
          <a:stretch/>
        </p:blipFill>
        <p:spPr>
          <a:xfrm rot="2868083">
            <a:off x="4852061" y="5052963"/>
            <a:ext cx="711560" cy="576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4E911BC-27A6-1B0A-3D01-38509BE4FF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27550" r="12140" b="56257"/>
          <a:stretch/>
        </p:blipFill>
        <p:spPr>
          <a:xfrm rot="11813403">
            <a:off x="3889828" y="4221954"/>
            <a:ext cx="678730" cy="576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CE41053-F75A-D013-F591-AF851E617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47500" r="78482" b="36750"/>
          <a:stretch/>
        </p:blipFill>
        <p:spPr>
          <a:xfrm rot="10782776">
            <a:off x="5531787" y="4595943"/>
            <a:ext cx="681080" cy="576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05EFFB1-82B4-A85C-7839-A6EC5B1E50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47202" r="44931" b="36649"/>
          <a:stretch/>
        </p:blipFill>
        <p:spPr>
          <a:xfrm rot="7871920">
            <a:off x="3260058" y="4126826"/>
            <a:ext cx="688536" cy="576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92624BF-D501-B2E5-4247-8EB4F827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2" t="47202" r="28631" b="36649"/>
          <a:stretch/>
        </p:blipFill>
        <p:spPr>
          <a:xfrm rot="11813403">
            <a:off x="5078830" y="3756585"/>
            <a:ext cx="694364" cy="576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FAB286F6-AEBC-5ED9-FF2A-AE575E62D713}"/>
              </a:ext>
            </a:extLst>
          </p:cNvPr>
          <p:cNvSpPr txBox="1"/>
          <p:nvPr/>
        </p:nvSpPr>
        <p:spPr>
          <a:xfrm>
            <a:off x="9320675" y="2851987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358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303DC8-D96F-DECC-2721-7F26B6FE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isolated</a:t>
            </a:r>
            <a:r>
              <a:rPr lang="fr-FR" sz="2800" dirty="0"/>
              <a:t> </a:t>
            </a:r>
            <a:r>
              <a:rPr lang="fr-FR" sz="2800" dirty="0" err="1"/>
              <a:t>bNAbs</a:t>
            </a:r>
            <a:r>
              <a:rPr lang="fr-FR" sz="2800" dirty="0"/>
              <a:t> in a top </a:t>
            </a:r>
            <a:r>
              <a:rPr lang="fr-FR" sz="2800" dirty="0" err="1"/>
              <a:t>neutralizer</a:t>
            </a:r>
            <a:r>
              <a:rPr lang="fr-FR" sz="2800" dirty="0"/>
              <a:t> </a:t>
            </a:r>
            <a:r>
              <a:rPr lang="fr-FR" sz="2800" dirty="0" err="1"/>
              <a:t>donor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the </a:t>
            </a:r>
            <a:r>
              <a:rPr lang="fr-FR" sz="2800" dirty="0" err="1"/>
              <a:t>protocol</a:t>
            </a:r>
            <a:r>
              <a:rPr lang="fr-FR" sz="2800" dirty="0"/>
              <a:t> C </a:t>
            </a:r>
            <a:r>
              <a:rPr lang="fr-FR" sz="2800" dirty="0" err="1"/>
              <a:t>cohort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95EC26-2752-B106-6C6C-0F8874E60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B52889-3934-CB68-A857-8DFDAD9E4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/>
          <a:stretch/>
        </p:blipFill>
        <p:spPr>
          <a:xfrm>
            <a:off x="177694" y="1071508"/>
            <a:ext cx="5382105" cy="413501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3575B00-9A03-FFD8-1ECB-1BC162F42C89}"/>
              </a:ext>
            </a:extLst>
          </p:cNvPr>
          <p:cNvGrpSpPr/>
          <p:nvPr/>
        </p:nvGrpSpPr>
        <p:grpSpPr>
          <a:xfrm>
            <a:off x="6840593" y="1460619"/>
            <a:ext cx="3593539" cy="2517420"/>
            <a:chOff x="6950003" y="904811"/>
            <a:chExt cx="1954309" cy="139417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5674E06-4BD0-5DA4-495C-A628A89E5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32150" r="72785" b="46850"/>
            <a:stretch/>
          </p:blipFill>
          <p:spPr>
            <a:xfrm>
              <a:off x="6950003" y="904811"/>
              <a:ext cx="1533514" cy="98936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5E80E62-F129-36F4-1C5F-34042F05F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779" r="7514"/>
            <a:stretch/>
          </p:blipFill>
          <p:spPr>
            <a:xfrm>
              <a:off x="8342214" y="1025142"/>
              <a:ext cx="562098" cy="12738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8EBD27-7EDE-D397-2452-244D5F93DB65}"/>
                </a:ext>
              </a:extLst>
            </p:cNvPr>
            <p:cNvSpPr/>
            <p:nvPr/>
          </p:nvSpPr>
          <p:spPr>
            <a:xfrm>
              <a:off x="8112224" y="1894174"/>
              <a:ext cx="461938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6767680C-5188-F9EC-5D64-4706C425E613}"/>
              </a:ext>
            </a:extLst>
          </p:cNvPr>
          <p:cNvSpPr txBox="1"/>
          <p:nvPr/>
        </p:nvSpPr>
        <p:spPr>
          <a:xfrm>
            <a:off x="6097595" y="3995109"/>
            <a:ext cx="499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Single-</a:t>
            </a:r>
            <a:r>
              <a:rPr lang="fr-FR" dirty="0" err="1"/>
              <a:t>cell</a:t>
            </a:r>
            <a:r>
              <a:rPr lang="fr-FR" dirty="0"/>
              <a:t> FACS </a:t>
            </a:r>
            <a:r>
              <a:rPr lang="fr-FR" dirty="0" err="1"/>
              <a:t>using</a:t>
            </a:r>
            <a:r>
              <a:rPr lang="fr-FR" dirty="0"/>
              <a:t> multiple HIV </a:t>
            </a:r>
            <a:r>
              <a:rPr lang="fr-FR" dirty="0" err="1"/>
              <a:t>Env</a:t>
            </a:r>
            <a:r>
              <a:rPr lang="fr-FR" dirty="0"/>
              <a:t> </a:t>
            </a:r>
            <a:r>
              <a:rPr lang="fr-FR" dirty="0" err="1"/>
              <a:t>trimeric</a:t>
            </a:r>
            <a:r>
              <a:rPr lang="fr-FR" dirty="0"/>
              <a:t> </a:t>
            </a:r>
            <a:r>
              <a:rPr lang="fr-FR" dirty="0" err="1"/>
              <a:t>baits</a:t>
            </a:r>
            <a:r>
              <a:rPr lang="fr-FR" dirty="0"/>
              <a:t> at multiple </a:t>
            </a:r>
            <a:r>
              <a:rPr lang="fr-FR" dirty="0" err="1"/>
              <a:t>timepoints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677FF-3B83-245B-5488-EA2D7B9DA026}"/>
              </a:ext>
            </a:extLst>
          </p:cNvPr>
          <p:cNvSpPr/>
          <p:nvPr/>
        </p:nvSpPr>
        <p:spPr>
          <a:xfrm>
            <a:off x="1981251" y="5384714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45BEF3B-C843-1294-0FD1-4BEF90F6AA18}"/>
              </a:ext>
            </a:extLst>
          </p:cNvPr>
          <p:cNvCxnSpPr>
            <a:cxnSpLocks/>
          </p:cNvCxnSpPr>
          <p:nvPr/>
        </p:nvCxnSpPr>
        <p:spPr>
          <a:xfrm>
            <a:off x="2125267" y="5528730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9F9BE9-1D06-6040-801B-32CE8AF5F4E2}"/>
              </a:ext>
            </a:extLst>
          </p:cNvPr>
          <p:cNvCxnSpPr>
            <a:cxnSpLocks/>
          </p:cNvCxnSpPr>
          <p:nvPr/>
        </p:nvCxnSpPr>
        <p:spPr>
          <a:xfrm flipV="1">
            <a:off x="3205387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28DBCCF-9174-7645-FC89-4A60D70E58BF}"/>
              </a:ext>
            </a:extLst>
          </p:cNvPr>
          <p:cNvCxnSpPr>
            <a:cxnSpLocks/>
          </p:cNvCxnSpPr>
          <p:nvPr/>
        </p:nvCxnSpPr>
        <p:spPr>
          <a:xfrm flipV="1">
            <a:off x="4213499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CBFDFBF-D765-47AE-C22F-98E6C9C750C8}"/>
              </a:ext>
            </a:extLst>
          </p:cNvPr>
          <p:cNvCxnSpPr>
            <a:cxnSpLocks/>
          </p:cNvCxnSpPr>
          <p:nvPr/>
        </p:nvCxnSpPr>
        <p:spPr>
          <a:xfrm flipV="1">
            <a:off x="5221611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320ED6-9F31-3E65-367B-827FE94AA49D}"/>
              </a:ext>
            </a:extLst>
          </p:cNvPr>
          <p:cNvCxnSpPr>
            <a:cxnSpLocks/>
          </p:cNvCxnSpPr>
          <p:nvPr/>
        </p:nvCxnSpPr>
        <p:spPr>
          <a:xfrm flipV="1">
            <a:off x="6229723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0358967-9A87-B01E-7FE8-79934E7931A2}"/>
              </a:ext>
            </a:extLst>
          </p:cNvPr>
          <p:cNvCxnSpPr>
            <a:cxnSpLocks/>
          </p:cNvCxnSpPr>
          <p:nvPr/>
        </p:nvCxnSpPr>
        <p:spPr>
          <a:xfrm flipV="1">
            <a:off x="7237835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134E516-116D-C69E-CA43-72A84D289290}"/>
              </a:ext>
            </a:extLst>
          </p:cNvPr>
          <p:cNvCxnSpPr>
            <a:cxnSpLocks/>
          </p:cNvCxnSpPr>
          <p:nvPr/>
        </p:nvCxnSpPr>
        <p:spPr>
          <a:xfrm flipV="1">
            <a:off x="8245947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9018FBE-FA65-96CD-DC42-18583E6ADFEB}"/>
              </a:ext>
            </a:extLst>
          </p:cNvPr>
          <p:cNvCxnSpPr>
            <a:cxnSpLocks/>
          </p:cNvCxnSpPr>
          <p:nvPr/>
        </p:nvCxnSpPr>
        <p:spPr>
          <a:xfrm flipV="1">
            <a:off x="9254059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F39220B-57DF-8FF6-2C13-092EB64F5FD5}"/>
              </a:ext>
            </a:extLst>
          </p:cNvPr>
          <p:cNvSpPr txBox="1"/>
          <p:nvPr/>
        </p:nvSpPr>
        <p:spPr>
          <a:xfrm>
            <a:off x="2691688" y="5728452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FE372C-05A4-A6FE-93A6-A99C19377FF5}"/>
              </a:ext>
            </a:extLst>
          </p:cNvPr>
          <p:cNvSpPr txBox="1"/>
          <p:nvPr/>
        </p:nvSpPr>
        <p:spPr>
          <a:xfrm>
            <a:off x="4004147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B683C96-B9C9-F9B8-1142-F239C9023D1A}"/>
              </a:ext>
            </a:extLst>
          </p:cNvPr>
          <p:cNvSpPr txBox="1"/>
          <p:nvPr/>
        </p:nvSpPr>
        <p:spPr>
          <a:xfrm>
            <a:off x="4560838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67A6647-0C38-848F-1F78-D50E5EC51791}"/>
              </a:ext>
            </a:extLst>
          </p:cNvPr>
          <p:cNvSpPr txBox="1"/>
          <p:nvPr/>
        </p:nvSpPr>
        <p:spPr>
          <a:xfrm>
            <a:off x="5032045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D96B16-2957-8C0A-1AD5-01C619C648A2}"/>
              </a:ext>
            </a:extLst>
          </p:cNvPr>
          <p:cNvSpPr txBox="1"/>
          <p:nvPr/>
        </p:nvSpPr>
        <p:spPr>
          <a:xfrm>
            <a:off x="5568950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62B9D23-D3EF-E4E6-09DB-4E7F6950DBF5}"/>
              </a:ext>
            </a:extLst>
          </p:cNvPr>
          <p:cNvSpPr txBox="1"/>
          <p:nvPr/>
        </p:nvSpPr>
        <p:spPr>
          <a:xfrm>
            <a:off x="7599660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1C2154-4DA8-9F5F-2339-492B8E9F1308}"/>
              </a:ext>
            </a:extLst>
          </p:cNvPr>
          <p:cNvSpPr txBox="1"/>
          <p:nvPr/>
        </p:nvSpPr>
        <p:spPr>
          <a:xfrm>
            <a:off x="9044707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03373A3-1FA7-5419-1651-EEE1F615D895}"/>
              </a:ext>
            </a:extLst>
          </p:cNvPr>
          <p:cNvSpPr txBox="1"/>
          <p:nvPr/>
        </p:nvSpPr>
        <p:spPr>
          <a:xfrm>
            <a:off x="5702856" y="6122403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80CF596-7E59-F6CD-86EE-B35D6FCA1E33}"/>
              </a:ext>
            </a:extLst>
          </p:cNvPr>
          <p:cNvCxnSpPr>
            <a:cxnSpLocks/>
          </p:cNvCxnSpPr>
          <p:nvPr/>
        </p:nvCxnSpPr>
        <p:spPr>
          <a:xfrm flipV="1">
            <a:off x="4760696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C16B05-A0C5-BC70-59C6-7E4119172263}"/>
              </a:ext>
            </a:extLst>
          </p:cNvPr>
          <p:cNvCxnSpPr>
            <a:cxnSpLocks/>
          </p:cNvCxnSpPr>
          <p:nvPr/>
        </p:nvCxnSpPr>
        <p:spPr>
          <a:xfrm flipV="1">
            <a:off x="5768808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28BE118-A13F-D79B-6315-1E92795FBE9D}"/>
              </a:ext>
            </a:extLst>
          </p:cNvPr>
          <p:cNvCxnSpPr>
            <a:cxnSpLocks/>
          </p:cNvCxnSpPr>
          <p:nvPr/>
        </p:nvCxnSpPr>
        <p:spPr>
          <a:xfrm flipV="1">
            <a:off x="6776920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4B1377E-76F4-FF15-B16C-4825CB3727C9}"/>
              </a:ext>
            </a:extLst>
          </p:cNvPr>
          <p:cNvCxnSpPr>
            <a:cxnSpLocks/>
          </p:cNvCxnSpPr>
          <p:nvPr/>
        </p:nvCxnSpPr>
        <p:spPr>
          <a:xfrm flipV="1">
            <a:off x="7785032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30C5652-D312-5125-4FD2-D724E67F1859}"/>
              </a:ext>
            </a:extLst>
          </p:cNvPr>
          <p:cNvCxnSpPr>
            <a:cxnSpLocks/>
          </p:cNvCxnSpPr>
          <p:nvPr/>
        </p:nvCxnSpPr>
        <p:spPr>
          <a:xfrm flipV="1">
            <a:off x="8793144" y="5428426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0F6D6F60-F6EC-9161-967D-5F3C9729C034}"/>
              </a:ext>
            </a:extLst>
          </p:cNvPr>
          <p:cNvSpPr txBox="1"/>
          <p:nvPr/>
        </p:nvSpPr>
        <p:spPr>
          <a:xfrm>
            <a:off x="8050317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F64A3C3-A5E7-8D70-583E-25B7611CBAD1}"/>
              </a:ext>
            </a:extLst>
          </p:cNvPr>
          <p:cNvSpPr txBox="1"/>
          <p:nvPr/>
        </p:nvSpPr>
        <p:spPr>
          <a:xfrm>
            <a:off x="7028483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D39F6FC-9605-3ED0-EA29-78C43E24EF82}"/>
              </a:ext>
            </a:extLst>
          </p:cNvPr>
          <p:cNvSpPr txBox="1"/>
          <p:nvPr/>
        </p:nvSpPr>
        <p:spPr>
          <a:xfrm>
            <a:off x="6016382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8806638-6AAA-AB2E-6B47-AC47EDF161D2}"/>
              </a:ext>
            </a:extLst>
          </p:cNvPr>
          <p:cNvSpPr txBox="1"/>
          <p:nvPr/>
        </p:nvSpPr>
        <p:spPr>
          <a:xfrm>
            <a:off x="6553287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3EEF6BF4-B529-1F85-B1BC-02093F6D07B8}"/>
              </a:ext>
            </a:extLst>
          </p:cNvPr>
          <p:cNvSpPr/>
          <p:nvPr/>
        </p:nvSpPr>
        <p:spPr>
          <a:xfrm>
            <a:off x="4123530" y="5062066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1A5635EB-A04B-7871-4EFD-9DC2C05CA161}"/>
              </a:ext>
            </a:extLst>
          </p:cNvPr>
          <p:cNvSpPr/>
          <p:nvPr/>
        </p:nvSpPr>
        <p:spPr>
          <a:xfrm>
            <a:off x="5122509" y="5062066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61BC7C6D-3F14-FAD3-E8CD-C09CEC06A346}"/>
              </a:ext>
            </a:extLst>
          </p:cNvPr>
          <p:cNvSpPr/>
          <p:nvPr/>
        </p:nvSpPr>
        <p:spPr>
          <a:xfrm>
            <a:off x="5678808" y="5062066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lèche : bas 40">
            <a:extLst>
              <a:ext uri="{FF2B5EF4-FFF2-40B4-BE49-F238E27FC236}">
                <a16:creationId xmlns:a16="http://schemas.microsoft.com/office/drawing/2014/main" id="{91B88988-F62A-63EC-D8A2-9993FCA98F75}"/>
              </a:ext>
            </a:extLst>
          </p:cNvPr>
          <p:cNvSpPr/>
          <p:nvPr/>
        </p:nvSpPr>
        <p:spPr>
          <a:xfrm>
            <a:off x="7138341" y="5063398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A576F38C-D81C-3978-6DD9-3AFD66D7B395}"/>
              </a:ext>
            </a:extLst>
          </p:cNvPr>
          <p:cNvSpPr/>
          <p:nvPr/>
        </p:nvSpPr>
        <p:spPr>
          <a:xfrm>
            <a:off x="4670696" y="5062066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B332038D-3608-2DF6-494A-3D7FFD38B8C4}"/>
              </a:ext>
            </a:extLst>
          </p:cNvPr>
          <p:cNvSpPr/>
          <p:nvPr/>
        </p:nvSpPr>
        <p:spPr>
          <a:xfrm>
            <a:off x="7685507" y="5063398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19A02108-C6D8-4E13-1BD3-E87F74032BD2}"/>
              </a:ext>
            </a:extLst>
          </p:cNvPr>
          <p:cNvSpPr/>
          <p:nvPr/>
        </p:nvSpPr>
        <p:spPr>
          <a:xfrm>
            <a:off x="8137320" y="5063398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BCC4BFE0-8D2A-5A18-B341-D345573B866A}"/>
              </a:ext>
            </a:extLst>
          </p:cNvPr>
          <p:cNvSpPr/>
          <p:nvPr/>
        </p:nvSpPr>
        <p:spPr>
          <a:xfrm>
            <a:off x="9143253" y="5063398"/>
            <a:ext cx="180000" cy="2160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8645876-CA9A-5B49-9269-C7FDB6EF850F}"/>
              </a:ext>
            </a:extLst>
          </p:cNvPr>
          <p:cNvSpPr txBox="1"/>
          <p:nvPr/>
        </p:nvSpPr>
        <p:spPr>
          <a:xfrm>
            <a:off x="8547512" y="57658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311675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0D4761-EF87-D294-48EE-1C39DCFB9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915326D-CF78-9849-AC9E-61E729CA93B4}"/>
              </a:ext>
            </a:extLst>
          </p:cNvPr>
          <p:cNvSpPr txBox="1">
            <a:spLocks/>
          </p:cNvSpPr>
          <p:nvPr/>
        </p:nvSpPr>
        <p:spPr bwMode="auto">
          <a:xfrm>
            <a:off x="839416" y="341316"/>
            <a:ext cx="8784976" cy="56038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isolated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~12.000 B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cells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specific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of HIV </a:t>
            </a:r>
            <a:r>
              <a:rPr kumimoji="0" lang="fr-FR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Env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epitopes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85141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BF96CC-88C9-4533-DACF-AE837983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16914"/>
            <a:ext cx="58293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012D77F-48B4-7046-14BE-7274149C4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67" y="1938779"/>
            <a:ext cx="5567483" cy="37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3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D1305-8623-56E9-3F13-E5E0C913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said</a:t>
            </a:r>
            <a:r>
              <a:rPr lang="fr-FR" sz="2800" dirty="0"/>
              <a:t> « </a:t>
            </a:r>
            <a:r>
              <a:rPr lang="fr-FR" sz="2800" dirty="0" err="1"/>
              <a:t>antibodies</a:t>
            </a:r>
            <a:r>
              <a:rPr lang="fr-FR" sz="2800" dirty="0"/>
              <a:t> »?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CC9CEC-7240-BFB9-EC5A-F3711BEFE5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E40B64-265B-7FD0-0D33-1861F508D611}"/>
              </a:ext>
            </a:extLst>
          </p:cNvPr>
          <p:cNvSpPr txBox="1"/>
          <p:nvPr/>
        </p:nvSpPr>
        <p:spPr>
          <a:xfrm>
            <a:off x="0" y="6463526"/>
            <a:ext cx="5881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Boyd et al. </a:t>
            </a:r>
            <a:r>
              <a:rPr lang="fr-FR" sz="1200" dirty="0" err="1"/>
              <a:t>Microb</a:t>
            </a:r>
            <a:r>
              <a:rPr lang="fr-FR" sz="1200" dirty="0"/>
              <a:t> Spectrum 2014 (</a:t>
            </a:r>
            <a:r>
              <a:rPr lang="fr-FR" sz="1200" dirty="0">
                <a:hlinkClick r:id="rId2"/>
              </a:rPr>
              <a:t>https://doi.org/10.1128/microbiolspec.AID-0017-2014</a:t>
            </a:r>
            <a:r>
              <a:rPr lang="fr-FR" sz="1200" dirty="0"/>
              <a:t>)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91E7C09-C929-0F66-35F1-DFFF22EA7AFA}"/>
              </a:ext>
            </a:extLst>
          </p:cNvPr>
          <p:cNvGrpSpPr/>
          <p:nvPr/>
        </p:nvGrpSpPr>
        <p:grpSpPr>
          <a:xfrm>
            <a:off x="2978166" y="797346"/>
            <a:ext cx="5806117" cy="5618137"/>
            <a:chOff x="5074384" y="845389"/>
            <a:chExt cx="5806117" cy="561813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1B9EE95-3B0E-EF0A-3CCB-DAFCC3A5A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7"/>
            <a:stretch/>
          </p:blipFill>
          <p:spPr>
            <a:xfrm>
              <a:off x="5074384" y="845389"/>
              <a:ext cx="5806117" cy="561813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C455F3D-1BD6-68D7-C3D2-1576BB3CA7F8}"/>
                </a:ext>
              </a:extLst>
            </p:cNvPr>
            <p:cNvSpPr/>
            <p:nvPr/>
          </p:nvSpPr>
          <p:spPr>
            <a:xfrm>
              <a:off x="5074384" y="5443268"/>
              <a:ext cx="1645593" cy="448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51997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D1305-8623-56E9-3F13-E5E0C913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Antibodies</a:t>
            </a:r>
            <a:r>
              <a:rPr lang="fr-FR" sz="2800" dirty="0"/>
              <a:t> are </a:t>
            </a:r>
            <a:r>
              <a:rPr lang="fr-FR" sz="2800" dirty="0" err="1"/>
              <a:t>caracterized</a:t>
            </a:r>
            <a:r>
              <a:rPr lang="fr-FR" sz="2800" dirty="0"/>
              <a:t> </a:t>
            </a:r>
            <a:r>
              <a:rPr lang="fr-FR" sz="2800" dirty="0" err="1"/>
              <a:t>using</a:t>
            </a:r>
            <a:r>
              <a:rPr lang="fr-FR" sz="2800" dirty="0"/>
              <a:t> </a:t>
            </a:r>
            <a:r>
              <a:rPr lang="fr-FR" sz="2800" dirty="0" err="1"/>
              <a:t>AbStar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CC9CEC-7240-BFB9-EC5A-F3711BEFE5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E40B64-265B-7FD0-0D33-1861F508D611}"/>
              </a:ext>
            </a:extLst>
          </p:cNvPr>
          <p:cNvSpPr txBox="1"/>
          <p:nvPr/>
        </p:nvSpPr>
        <p:spPr>
          <a:xfrm>
            <a:off x="0" y="6463526"/>
            <a:ext cx="226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https://github.com/briney/abstar</a:t>
            </a:r>
          </a:p>
        </p:txBody>
      </p:sp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60F658AD-E449-1E0D-7435-1AD8B9E16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64322"/>
          <a:stretch/>
        </p:blipFill>
        <p:spPr>
          <a:xfrm>
            <a:off x="0" y="2398574"/>
            <a:ext cx="3495915" cy="2060847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3156775-E37E-F301-45DE-B68451D03249}"/>
              </a:ext>
            </a:extLst>
          </p:cNvPr>
          <p:cNvSpPr/>
          <p:nvPr/>
        </p:nvSpPr>
        <p:spPr>
          <a:xfrm>
            <a:off x="4235520" y="2684156"/>
            <a:ext cx="1714585" cy="148968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AbStar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A95DE12-D353-31F8-2AF9-B03AB8CA8623}"/>
              </a:ext>
            </a:extLst>
          </p:cNvPr>
          <p:cNvSpPr/>
          <p:nvPr/>
        </p:nvSpPr>
        <p:spPr>
          <a:xfrm>
            <a:off x="3544170" y="3311782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177F8F7-CDDE-9DC5-32EB-288458746A0B}"/>
              </a:ext>
            </a:extLst>
          </p:cNvPr>
          <p:cNvSpPr/>
          <p:nvPr/>
        </p:nvSpPr>
        <p:spPr>
          <a:xfrm>
            <a:off x="6279145" y="3295483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1A6F56-BBC4-E9FF-B42C-710A2ECE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32" y="687481"/>
            <a:ext cx="3467584" cy="1352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68B3D5-C557-54A2-9115-00E2F839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683" y="2040220"/>
            <a:ext cx="7440063" cy="3581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F6D2A8-F77F-F066-7AA6-3D4072CA6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347" y="5623723"/>
            <a:ext cx="4706007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34CA3-498D-5A5A-C62B-467668AE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Antibodies</a:t>
            </a:r>
            <a:r>
              <a:rPr lang="fr-FR" sz="2800" dirty="0"/>
              <a:t> are </a:t>
            </a:r>
            <a:r>
              <a:rPr lang="fr-FR" sz="2800" dirty="0" err="1"/>
              <a:t>grouped</a:t>
            </a:r>
            <a:r>
              <a:rPr lang="fr-FR" sz="2800" dirty="0"/>
              <a:t> </a:t>
            </a:r>
            <a:r>
              <a:rPr lang="fr-FR" sz="2800" dirty="0" err="1"/>
              <a:t>into</a:t>
            </a:r>
            <a:r>
              <a:rPr lang="fr-FR" sz="2800" dirty="0"/>
              <a:t> clonal </a:t>
            </a:r>
            <a:r>
              <a:rPr lang="fr-FR" sz="2800" dirty="0" err="1"/>
              <a:t>lineages</a:t>
            </a:r>
            <a:r>
              <a:rPr lang="fr-FR" sz="2800" dirty="0"/>
              <a:t> (</a:t>
            </a:r>
            <a:r>
              <a:rPr lang="fr-FR" sz="2800" dirty="0" err="1"/>
              <a:t>families</a:t>
            </a:r>
            <a:r>
              <a:rPr lang="fr-FR" sz="2800" dirty="0"/>
              <a:t>) </a:t>
            </a:r>
            <a:r>
              <a:rPr lang="fr-FR" sz="2800" dirty="0" err="1"/>
              <a:t>using</a:t>
            </a:r>
            <a:r>
              <a:rPr lang="fr-FR" sz="2800" dirty="0"/>
              <a:t> </a:t>
            </a:r>
            <a:r>
              <a:rPr lang="fr-FR" sz="2800" dirty="0" err="1"/>
              <a:t>Clonify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23C5DF-E8BB-BE79-D474-D8948909F6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B0EE7C-EF32-D0FF-8B1C-CEF1DF814C61}"/>
              </a:ext>
            </a:extLst>
          </p:cNvPr>
          <p:cNvSpPr txBox="1"/>
          <p:nvPr/>
        </p:nvSpPr>
        <p:spPr>
          <a:xfrm>
            <a:off x="0" y="6463526"/>
            <a:ext cx="2292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https://github.com/briney/clonify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560E6B-0209-3448-FE62-43935B98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80" y="2609735"/>
            <a:ext cx="6068272" cy="163852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A3C59EF-49B8-62D2-0D7E-DF44F0B001C2}"/>
              </a:ext>
            </a:extLst>
          </p:cNvPr>
          <p:cNvGrpSpPr/>
          <p:nvPr/>
        </p:nvGrpSpPr>
        <p:grpSpPr>
          <a:xfrm>
            <a:off x="7158299" y="749303"/>
            <a:ext cx="3978402" cy="4356383"/>
            <a:chOff x="3841617" y="4262977"/>
            <a:chExt cx="1775049" cy="190232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2F330F-1216-7B68-5BD1-AF72699E5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38" r="60863" b="31992"/>
            <a:stretch/>
          </p:blipFill>
          <p:spPr>
            <a:xfrm>
              <a:off x="3841617" y="4763002"/>
              <a:ext cx="1775048" cy="14023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CBFC5F-4516-D9CC-3B9F-DDFA1A8D7964}"/>
                </a:ext>
              </a:extLst>
            </p:cNvPr>
            <p:cNvSpPr/>
            <p:nvPr/>
          </p:nvSpPr>
          <p:spPr>
            <a:xfrm>
              <a:off x="5334110" y="5105357"/>
              <a:ext cx="282556" cy="1059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7ADCCA-D777-90FE-56DF-0311D1E190A3}"/>
                </a:ext>
              </a:extLst>
            </p:cNvPr>
            <p:cNvSpPr/>
            <p:nvPr/>
          </p:nvSpPr>
          <p:spPr>
            <a:xfrm rot="2607449">
              <a:off x="4000815" y="4262977"/>
              <a:ext cx="282556" cy="1059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9751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79376" y="188916"/>
            <a:ext cx="10058959" cy="560387"/>
          </a:xfrm>
        </p:spPr>
        <p:txBody>
          <a:bodyPr/>
          <a:lstStyle/>
          <a:p>
            <a:pPr algn="ctr"/>
            <a:r>
              <a:rPr lang="fr-FR" sz="2800" dirty="0"/>
              <a:t>Evolution of </a:t>
            </a:r>
            <a:r>
              <a:rPr lang="fr-FR" sz="2800" dirty="0" err="1"/>
              <a:t>antibodies</a:t>
            </a:r>
            <a:r>
              <a:rPr lang="fr-FR" sz="2800" dirty="0"/>
              <a:t> in a single </a:t>
            </a:r>
            <a:r>
              <a:rPr lang="fr-FR" sz="2800" dirty="0" err="1"/>
              <a:t>lineage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84B35F-3089-22A5-4558-3142C17AF898}"/>
              </a:ext>
            </a:extLst>
          </p:cNvPr>
          <p:cNvSpPr/>
          <p:nvPr/>
        </p:nvSpPr>
        <p:spPr>
          <a:xfrm>
            <a:off x="8196187" y="1730549"/>
            <a:ext cx="208823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6E9232-02F8-1C5E-F275-7EE47394A3B5}"/>
              </a:ext>
            </a:extLst>
          </p:cNvPr>
          <p:cNvSpPr/>
          <p:nvPr/>
        </p:nvSpPr>
        <p:spPr>
          <a:xfrm>
            <a:off x="1775520" y="1772816"/>
            <a:ext cx="2880320" cy="121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95385BB-9053-905A-1130-CB59DAE3B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1"/>
          <a:stretch/>
        </p:blipFill>
        <p:spPr bwMode="auto">
          <a:xfrm>
            <a:off x="1955649" y="1325563"/>
            <a:ext cx="8105775" cy="52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AB032D-146E-A140-CD5A-D3DD770BDA7E}"/>
              </a:ext>
            </a:extLst>
          </p:cNvPr>
          <p:cNvSpPr/>
          <p:nvPr/>
        </p:nvSpPr>
        <p:spPr>
          <a:xfrm>
            <a:off x="270344" y="5915770"/>
            <a:ext cx="3609893" cy="65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C6E46E-8E7D-9303-72E6-9CC7430E246C}"/>
              </a:ext>
            </a:extLst>
          </p:cNvPr>
          <p:cNvSpPr/>
          <p:nvPr/>
        </p:nvSpPr>
        <p:spPr>
          <a:xfrm>
            <a:off x="4675367" y="4778762"/>
            <a:ext cx="1264257" cy="906448"/>
          </a:xfrm>
          <a:prstGeom prst="rect">
            <a:avLst/>
          </a:prstGeom>
          <a:solidFill>
            <a:srgbClr val="DDDDDD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DE2D647-1BD6-693D-8937-8AA7AD13E89B}"/>
              </a:ext>
            </a:extLst>
          </p:cNvPr>
          <p:cNvCxnSpPr>
            <a:cxnSpLocks/>
          </p:cNvCxnSpPr>
          <p:nvPr/>
        </p:nvCxnSpPr>
        <p:spPr>
          <a:xfrm flipH="1" flipV="1">
            <a:off x="2968904" y="4416980"/>
            <a:ext cx="1706463" cy="3617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68B1722-8F97-FE96-31C5-EF6CE588A78B}"/>
              </a:ext>
            </a:extLst>
          </p:cNvPr>
          <p:cNvCxnSpPr>
            <a:cxnSpLocks/>
          </p:cNvCxnSpPr>
          <p:nvPr/>
        </p:nvCxnSpPr>
        <p:spPr>
          <a:xfrm flipH="1">
            <a:off x="2968904" y="5685210"/>
            <a:ext cx="1734098" cy="8905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BE68B1C-B01D-CAB6-64E7-042A58A0B40F}"/>
              </a:ext>
            </a:extLst>
          </p:cNvPr>
          <p:cNvSpPr txBox="1"/>
          <p:nvPr/>
        </p:nvSpPr>
        <p:spPr>
          <a:xfrm>
            <a:off x="258035" y="3201458"/>
            <a:ext cx="933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Breadth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Isotype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E13B51-71B8-BC64-03A0-EAC771BEC8D8}"/>
              </a:ext>
            </a:extLst>
          </p:cNvPr>
          <p:cNvSpPr txBox="1"/>
          <p:nvPr/>
        </p:nvSpPr>
        <p:spPr>
          <a:xfrm>
            <a:off x="1065353" y="1046839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IGHV5-51*03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4B871D-256A-96C1-2E72-79B2A360BB8B}"/>
              </a:ext>
            </a:extLst>
          </p:cNvPr>
          <p:cNvSpPr txBox="1"/>
          <p:nvPr/>
        </p:nvSpPr>
        <p:spPr>
          <a:xfrm>
            <a:off x="9571599" y="1046839"/>
            <a:ext cx="138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IGLV1-51*01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B2622A2-65FB-C52C-061E-310CD37A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04" y="4418123"/>
            <a:ext cx="2734800" cy="21576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5C7EB63-68F5-C399-167B-54C057151AE1}"/>
              </a:ext>
            </a:extLst>
          </p:cNvPr>
          <p:cNvCxnSpPr>
            <a:cxnSpLocks/>
          </p:cNvCxnSpPr>
          <p:nvPr/>
        </p:nvCxnSpPr>
        <p:spPr>
          <a:xfrm>
            <a:off x="1195730" y="3944772"/>
            <a:ext cx="4100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3D583CC-147B-95A0-04AB-A86B94BBB211}"/>
              </a:ext>
            </a:extLst>
          </p:cNvPr>
          <p:cNvCxnSpPr>
            <a:cxnSpLocks/>
          </p:cNvCxnSpPr>
          <p:nvPr/>
        </p:nvCxnSpPr>
        <p:spPr>
          <a:xfrm>
            <a:off x="1601504" y="3944772"/>
            <a:ext cx="473786" cy="3886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B61FBE2-CBB4-32C2-2528-E9E73AF18AE8}"/>
              </a:ext>
            </a:extLst>
          </p:cNvPr>
          <p:cNvCxnSpPr>
            <a:cxnSpLocks/>
          </p:cNvCxnSpPr>
          <p:nvPr/>
        </p:nvCxnSpPr>
        <p:spPr>
          <a:xfrm>
            <a:off x="1195730" y="3673839"/>
            <a:ext cx="4100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D56A7C7-07DF-B11B-7FA6-6DB203442664}"/>
              </a:ext>
            </a:extLst>
          </p:cNvPr>
          <p:cNvCxnSpPr>
            <a:cxnSpLocks/>
          </p:cNvCxnSpPr>
          <p:nvPr/>
        </p:nvCxnSpPr>
        <p:spPr>
          <a:xfrm>
            <a:off x="1203681" y="3402906"/>
            <a:ext cx="4100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0A1A512-1811-94CB-8673-752B250A7BA3}"/>
              </a:ext>
            </a:extLst>
          </p:cNvPr>
          <p:cNvCxnSpPr>
            <a:cxnSpLocks/>
          </p:cNvCxnSpPr>
          <p:nvPr/>
        </p:nvCxnSpPr>
        <p:spPr>
          <a:xfrm>
            <a:off x="1602634" y="3672699"/>
            <a:ext cx="822567" cy="6747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05A1A0D-8648-D20E-2905-092F0A118DE5}"/>
              </a:ext>
            </a:extLst>
          </p:cNvPr>
          <p:cNvCxnSpPr>
            <a:cxnSpLocks/>
          </p:cNvCxnSpPr>
          <p:nvPr/>
        </p:nvCxnSpPr>
        <p:spPr>
          <a:xfrm>
            <a:off x="1603621" y="3402905"/>
            <a:ext cx="1169374" cy="95919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D3EC25B-7E2F-817D-7BCC-B184B89B9C3E}"/>
              </a:ext>
            </a:extLst>
          </p:cNvPr>
          <p:cNvSpPr/>
          <p:nvPr/>
        </p:nvSpPr>
        <p:spPr>
          <a:xfrm>
            <a:off x="7706139" y="2197902"/>
            <a:ext cx="1264257" cy="1070084"/>
          </a:xfrm>
          <a:prstGeom prst="rect">
            <a:avLst/>
          </a:prstGeom>
          <a:solidFill>
            <a:srgbClr val="DDDDDD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880EC63-13FD-B75C-E684-783C674AC339}"/>
              </a:ext>
            </a:extLst>
          </p:cNvPr>
          <p:cNvCxnSpPr>
            <a:cxnSpLocks/>
          </p:cNvCxnSpPr>
          <p:nvPr/>
        </p:nvCxnSpPr>
        <p:spPr>
          <a:xfrm flipH="1" flipV="1">
            <a:off x="8964083" y="2197902"/>
            <a:ext cx="565270" cy="11072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EE6EA12-F1E8-8425-1522-E4C1107D2203}"/>
              </a:ext>
            </a:extLst>
          </p:cNvPr>
          <p:cNvCxnSpPr>
            <a:cxnSpLocks/>
          </p:cNvCxnSpPr>
          <p:nvPr/>
        </p:nvCxnSpPr>
        <p:spPr>
          <a:xfrm flipH="1" flipV="1">
            <a:off x="8972757" y="3260233"/>
            <a:ext cx="556596" cy="23774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BB43BA2E-4A93-A6C9-63F3-AA435F396A1C}"/>
              </a:ext>
            </a:extLst>
          </p:cNvPr>
          <p:cNvSpPr txBox="1"/>
          <p:nvPr/>
        </p:nvSpPr>
        <p:spPr>
          <a:xfrm>
            <a:off x="8339321" y="6023968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Timepoint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5B7AEC6-6CFB-638F-DB4B-6FA38BEF2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7" b="-1"/>
          <a:stretch/>
        </p:blipFill>
        <p:spPr>
          <a:xfrm>
            <a:off x="9529353" y="3305175"/>
            <a:ext cx="2662779" cy="233251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D256EE8-EACE-8B5E-3A44-DA62364D1214}"/>
              </a:ext>
            </a:extLst>
          </p:cNvPr>
          <p:cNvGrpSpPr/>
          <p:nvPr/>
        </p:nvGrpSpPr>
        <p:grpSpPr>
          <a:xfrm flipV="1">
            <a:off x="9483791" y="5692152"/>
            <a:ext cx="1054544" cy="532160"/>
            <a:chOff x="9571599" y="5798488"/>
            <a:chExt cx="1054544" cy="532160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1D6E45A4-1A1A-CE55-B4D3-5DABE4F3545A}"/>
                </a:ext>
              </a:extLst>
            </p:cNvPr>
            <p:cNvCxnSpPr>
              <a:cxnSpLocks/>
            </p:cNvCxnSpPr>
            <p:nvPr/>
          </p:nvCxnSpPr>
          <p:spPr>
            <a:xfrm>
              <a:off x="9571599" y="5798488"/>
              <a:ext cx="41000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3CA6302-8029-529C-71EF-E4E704581E14}"/>
                </a:ext>
              </a:extLst>
            </p:cNvPr>
            <p:cNvCxnSpPr>
              <a:cxnSpLocks/>
            </p:cNvCxnSpPr>
            <p:nvPr/>
          </p:nvCxnSpPr>
          <p:spPr>
            <a:xfrm>
              <a:off x="9977373" y="5798488"/>
              <a:ext cx="648770" cy="532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8E856C23-5709-8B9F-5EED-2E691420D855}"/>
              </a:ext>
            </a:extLst>
          </p:cNvPr>
          <p:cNvSpPr txBox="1"/>
          <p:nvPr/>
        </p:nvSpPr>
        <p:spPr>
          <a:xfrm>
            <a:off x="8518120" y="568518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CDR(L)3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1EA8644-D949-36BC-50D7-454B2DCFD78A}"/>
              </a:ext>
            </a:extLst>
          </p:cNvPr>
          <p:cNvGrpSpPr/>
          <p:nvPr/>
        </p:nvGrpSpPr>
        <p:grpSpPr>
          <a:xfrm flipV="1">
            <a:off x="9449785" y="5686788"/>
            <a:ext cx="648069" cy="198745"/>
            <a:chOff x="9571599" y="5798488"/>
            <a:chExt cx="648069" cy="19874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ED349FA-364B-CADA-1396-9483F764DB0A}"/>
                </a:ext>
              </a:extLst>
            </p:cNvPr>
            <p:cNvCxnSpPr>
              <a:cxnSpLocks/>
            </p:cNvCxnSpPr>
            <p:nvPr/>
          </p:nvCxnSpPr>
          <p:spPr>
            <a:xfrm>
              <a:off x="9571599" y="5798488"/>
              <a:ext cx="41000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4D445D5E-714B-F230-8F89-E200AFD92517}"/>
                </a:ext>
              </a:extLst>
            </p:cNvPr>
            <p:cNvCxnSpPr>
              <a:cxnSpLocks/>
            </p:cNvCxnSpPr>
            <p:nvPr/>
          </p:nvCxnSpPr>
          <p:spPr>
            <a:xfrm>
              <a:off x="9977373" y="5798488"/>
              <a:ext cx="242295" cy="1987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6538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6D1B9-A612-EAD4-9562-15FA46BD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More </a:t>
            </a:r>
            <a:r>
              <a:rPr lang="fr-FR" sz="2800" dirty="0" err="1"/>
              <a:t>antibodies</a:t>
            </a:r>
            <a:r>
              <a:rPr lang="fr-FR" sz="2800" dirty="0"/>
              <a:t> !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E23557-5DB7-3F9B-8287-A26FFC2D5F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79D765-DF7E-4375-B57F-BDEB2DDB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4" t="20141" r="18559"/>
          <a:stretch/>
        </p:blipFill>
        <p:spPr>
          <a:xfrm>
            <a:off x="0" y="2389517"/>
            <a:ext cx="3092370" cy="26780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E66671-06D8-4EA5-5EA4-F0A0928F8A10}"/>
              </a:ext>
            </a:extLst>
          </p:cNvPr>
          <p:cNvSpPr txBox="1"/>
          <p:nvPr/>
        </p:nvSpPr>
        <p:spPr>
          <a:xfrm>
            <a:off x="221709" y="5067567"/>
            <a:ext cx="233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Illumina </a:t>
            </a:r>
            <a:r>
              <a:rPr lang="fr-FR" dirty="0" err="1"/>
              <a:t>NovaSeq</a:t>
            </a:r>
            <a:r>
              <a:rPr lang="fr-FR" dirty="0"/>
              <a:t> 6000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5E74149A-8082-1D4B-B01D-359BA46666D8}"/>
              </a:ext>
            </a:extLst>
          </p:cNvPr>
          <p:cNvSpPr/>
          <p:nvPr/>
        </p:nvSpPr>
        <p:spPr>
          <a:xfrm>
            <a:off x="3312548" y="3429000"/>
            <a:ext cx="370935" cy="280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5BC60D9E-1784-554D-F68C-69958EFF6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64322"/>
          <a:stretch/>
        </p:blipFill>
        <p:spPr>
          <a:xfrm>
            <a:off x="4093438" y="2538755"/>
            <a:ext cx="3495915" cy="2060847"/>
          </a:xfr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A1A96E-B451-959D-FE75-A669506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09711"/>
            <a:ext cx="3810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BAC347B2-F892-F512-F750-FED191EB3CBA}"/>
              </a:ext>
            </a:extLst>
          </p:cNvPr>
          <p:cNvSpPr/>
          <p:nvPr/>
        </p:nvSpPr>
        <p:spPr>
          <a:xfrm>
            <a:off x="7787473" y="3428999"/>
            <a:ext cx="370935" cy="280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E3ABFC-2D12-C757-C8E5-7D3D705EBE1C}"/>
              </a:ext>
            </a:extLst>
          </p:cNvPr>
          <p:cNvSpPr txBox="1"/>
          <p:nvPr/>
        </p:nvSpPr>
        <p:spPr>
          <a:xfrm>
            <a:off x="5078205" y="5082956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126 227 701 </a:t>
            </a:r>
          </a:p>
          <a:p>
            <a:pPr algn="ctr"/>
            <a:r>
              <a:rPr lang="fr-FR" sz="2000" b="1" dirty="0" err="1"/>
              <a:t>sequences</a:t>
            </a:r>
            <a:endParaRPr lang="fr-FR" sz="20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2BB9AD-A47A-101C-96B6-1ED210B12001}"/>
              </a:ext>
            </a:extLst>
          </p:cNvPr>
          <p:cNvSpPr txBox="1"/>
          <p:nvPr/>
        </p:nvSpPr>
        <p:spPr>
          <a:xfrm>
            <a:off x="5171981" y="59048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Only</a:t>
            </a:r>
            <a:r>
              <a:rPr lang="fr-FR" dirty="0"/>
              <a:t> ~50 Go</a:t>
            </a:r>
          </a:p>
        </p:txBody>
      </p:sp>
    </p:spTree>
    <p:extLst>
      <p:ext uri="{BB962C8B-B14F-4D97-AF65-F5344CB8AC3E}">
        <p14:creationId xmlns:p14="http://schemas.microsoft.com/office/powerpoint/2010/main" val="218268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20A76-90E6-2D92-B3E4-0CF4FFAD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Antibody</a:t>
            </a:r>
            <a:r>
              <a:rPr lang="fr-FR" sz="2800" dirty="0"/>
              <a:t> </a:t>
            </a:r>
            <a:r>
              <a:rPr lang="fr-FR" sz="2800" dirty="0" err="1"/>
              <a:t>assignment</a:t>
            </a:r>
            <a:r>
              <a:rPr lang="fr-FR" sz="2800" dirty="0"/>
              <a:t> has been </a:t>
            </a:r>
            <a:r>
              <a:rPr lang="fr-FR" sz="2800" dirty="0" err="1"/>
              <a:t>performed</a:t>
            </a:r>
            <a:r>
              <a:rPr lang="fr-FR" sz="2800" dirty="0"/>
              <a:t> on DAHU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068BE9-BC02-4CC6-0397-9BC04B14C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pic>
        <p:nvPicPr>
          <p:cNvPr id="6" name="Espace réservé du contenu 3">
            <a:extLst>
              <a:ext uri="{FF2B5EF4-FFF2-40B4-BE49-F238E27FC236}">
                <a16:creationId xmlns:a16="http://schemas.microsoft.com/office/drawing/2014/main" id="{A7BE5ED9-EFE3-57C5-388E-2D700EB69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64322"/>
          <a:stretch/>
        </p:blipFill>
        <p:spPr>
          <a:xfrm>
            <a:off x="196026" y="2398574"/>
            <a:ext cx="3495915" cy="2060847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C8DEF02-4DE8-56BF-25EA-F986A6C822F2}"/>
              </a:ext>
            </a:extLst>
          </p:cNvPr>
          <p:cNvSpPr/>
          <p:nvPr/>
        </p:nvSpPr>
        <p:spPr>
          <a:xfrm>
            <a:off x="4753102" y="2684156"/>
            <a:ext cx="1714585" cy="148968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AbStar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5174F176-A5C2-8906-FB76-26BB3232DC9B}"/>
              </a:ext>
            </a:extLst>
          </p:cNvPr>
          <p:cNvSpPr/>
          <p:nvPr/>
        </p:nvSpPr>
        <p:spPr>
          <a:xfrm>
            <a:off x="4061752" y="3311782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1AC01575-D49C-D972-96EA-1E3B85632363}"/>
              </a:ext>
            </a:extLst>
          </p:cNvPr>
          <p:cNvSpPr/>
          <p:nvPr/>
        </p:nvSpPr>
        <p:spPr>
          <a:xfrm>
            <a:off x="6796727" y="3295483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Json file - Free interface icons">
            <a:extLst>
              <a:ext uri="{FF2B5EF4-FFF2-40B4-BE49-F238E27FC236}">
                <a16:creationId xmlns:a16="http://schemas.microsoft.com/office/drawing/2014/main" id="{0769820A-C821-524A-4491-C843547B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658" y="1846919"/>
            <a:ext cx="2757385" cy="27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1E6695-71F8-EFA7-841E-827159D99B95}"/>
              </a:ext>
            </a:extLst>
          </p:cNvPr>
          <p:cNvSpPr txBox="1"/>
          <p:nvPr/>
        </p:nvSpPr>
        <p:spPr>
          <a:xfrm>
            <a:off x="6984639" y="4873925"/>
            <a:ext cx="4585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Assignment</a:t>
            </a:r>
            <a:r>
              <a:rPr lang="fr-FR" dirty="0"/>
              <a:t> has been </a:t>
            </a:r>
            <a:r>
              <a:rPr lang="fr-FR" dirty="0" err="1"/>
              <a:t>performed</a:t>
            </a:r>
            <a:r>
              <a:rPr lang="fr-FR" dirty="0"/>
              <a:t> per </a:t>
            </a:r>
            <a:r>
              <a:rPr lang="fr-FR" dirty="0" err="1"/>
              <a:t>timepoint</a:t>
            </a:r>
            <a:endParaRPr lang="fr-FR" dirty="0"/>
          </a:p>
          <a:p>
            <a:pPr algn="ctr"/>
            <a:r>
              <a:rPr lang="fr-FR" dirty="0"/>
              <a:t>Time to </a:t>
            </a:r>
            <a:r>
              <a:rPr lang="fr-FR" dirty="0" err="1"/>
              <a:t>completion</a:t>
            </a:r>
            <a:r>
              <a:rPr lang="fr-FR" dirty="0"/>
              <a:t> : ~12h/</a:t>
            </a:r>
            <a:r>
              <a:rPr lang="fr-FR" dirty="0" err="1"/>
              <a:t>timepoint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(Wall time set at 24h, standard </a:t>
            </a:r>
            <a:r>
              <a:rPr lang="fr-FR" dirty="0" err="1"/>
              <a:t>node</a:t>
            </a:r>
            <a:r>
              <a:rPr lang="fr-FR" dirty="0"/>
              <a:t>)</a:t>
            </a:r>
          </a:p>
          <a:p>
            <a:pPr algn="ctr"/>
            <a:r>
              <a:rPr lang="fr-FR" dirty="0"/>
              <a:t>Total output : 1,5 To</a:t>
            </a:r>
          </a:p>
        </p:txBody>
      </p:sp>
    </p:spTree>
    <p:extLst>
      <p:ext uri="{BB962C8B-B14F-4D97-AF65-F5344CB8AC3E}">
        <p14:creationId xmlns:p14="http://schemas.microsoft.com/office/powerpoint/2010/main" val="1510191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5B91D-7BCB-A88F-F616-D085980F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Assembling</a:t>
            </a:r>
            <a:r>
              <a:rPr lang="fr-FR" sz="2800" dirty="0"/>
              <a:t> clonal </a:t>
            </a:r>
            <a:r>
              <a:rPr lang="fr-FR" sz="2800" dirty="0" err="1"/>
              <a:t>families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Clonify</a:t>
            </a:r>
            <a:r>
              <a:rPr lang="fr-FR" sz="2800" dirty="0"/>
              <a:t> was a </a:t>
            </a:r>
            <a:r>
              <a:rPr lang="fr-FR" sz="2800" dirty="0" err="1"/>
              <a:t>daunting</a:t>
            </a:r>
            <a:r>
              <a:rPr lang="fr-FR" sz="2800" dirty="0"/>
              <a:t> </a:t>
            </a:r>
            <a:r>
              <a:rPr lang="fr-FR" sz="2800" dirty="0" err="1"/>
              <a:t>task</a:t>
            </a:r>
            <a:r>
              <a:rPr lang="fr-FR" sz="2800" dirty="0"/>
              <a:t>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BE93FB-95DE-9AB6-15F2-FCF031CE62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pic>
        <p:nvPicPr>
          <p:cNvPr id="6" name="Picture 2" descr="Json file - Free interface icons">
            <a:extLst>
              <a:ext uri="{FF2B5EF4-FFF2-40B4-BE49-F238E27FC236}">
                <a16:creationId xmlns:a16="http://schemas.microsoft.com/office/drawing/2014/main" id="{6D25B126-9487-0AAA-94E0-24FE70301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1593107"/>
            <a:ext cx="2757385" cy="27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733D76-DEF0-57F3-F983-3863AB839EB3}"/>
              </a:ext>
            </a:extLst>
          </p:cNvPr>
          <p:cNvSpPr txBox="1"/>
          <p:nvPr/>
        </p:nvSpPr>
        <p:spPr>
          <a:xfrm>
            <a:off x="1991281" y="4623759"/>
            <a:ext cx="1396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/>
              <a:t>126 227 701 </a:t>
            </a:r>
          </a:p>
          <a:p>
            <a:pPr algn="ctr"/>
            <a:r>
              <a:rPr lang="fr-FR" sz="1800" b="1" dirty="0" err="1"/>
              <a:t>Sequences</a:t>
            </a:r>
            <a:endParaRPr lang="fr-FR" sz="1800" b="1" dirty="0"/>
          </a:p>
          <a:p>
            <a:pPr algn="ctr"/>
            <a:endParaRPr lang="fr-FR" sz="1800" b="1" dirty="0"/>
          </a:p>
          <a:p>
            <a:pPr algn="ctr"/>
            <a:r>
              <a:rPr lang="fr-FR" b="1" dirty="0"/>
              <a:t>1,5 To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433B9E-8936-C7F2-7E08-6BADE66B52F6}"/>
              </a:ext>
            </a:extLst>
          </p:cNvPr>
          <p:cNvSpPr/>
          <p:nvPr/>
        </p:nvSpPr>
        <p:spPr>
          <a:xfrm>
            <a:off x="4753102" y="2684156"/>
            <a:ext cx="1714585" cy="1489685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Clonify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3912E0C-4AEA-B16F-1FC5-CDC19C704432}"/>
              </a:ext>
            </a:extLst>
          </p:cNvPr>
          <p:cNvSpPr/>
          <p:nvPr/>
        </p:nvSpPr>
        <p:spPr>
          <a:xfrm>
            <a:off x="4061752" y="3311782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0A56047B-A0CC-9CA0-1EA7-2235BFE9A934}"/>
              </a:ext>
            </a:extLst>
          </p:cNvPr>
          <p:cNvSpPr/>
          <p:nvPr/>
        </p:nvSpPr>
        <p:spPr>
          <a:xfrm>
            <a:off x="6796727" y="3295483"/>
            <a:ext cx="362310" cy="276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583CE1-9AC0-131F-B6B5-99393EC7178B}"/>
              </a:ext>
            </a:extLst>
          </p:cNvPr>
          <p:cNvSpPr txBox="1"/>
          <p:nvPr/>
        </p:nvSpPr>
        <p:spPr>
          <a:xfrm>
            <a:off x="8089496" y="2971799"/>
            <a:ext cx="20504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106 647</a:t>
            </a:r>
          </a:p>
          <a:p>
            <a:pPr algn="ctr"/>
            <a:r>
              <a:rPr lang="fr-FR" sz="2400" b="1" dirty="0"/>
              <a:t>Clonal </a:t>
            </a:r>
            <a:r>
              <a:rPr lang="fr-FR" sz="2400" b="1" dirty="0" err="1"/>
              <a:t>families</a:t>
            </a:r>
            <a:endParaRPr lang="fr-FR" sz="24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79DB98-DC6A-F1DD-AE5C-D4B2D4D4F9F3}"/>
              </a:ext>
            </a:extLst>
          </p:cNvPr>
          <p:cNvSpPr txBox="1"/>
          <p:nvPr/>
        </p:nvSpPr>
        <p:spPr>
          <a:xfrm>
            <a:off x="4676325" y="4623759"/>
            <a:ext cx="6826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Clonal </a:t>
            </a:r>
            <a:r>
              <a:rPr lang="fr-FR" dirty="0" err="1"/>
              <a:t>families</a:t>
            </a:r>
            <a:r>
              <a:rPr lang="fr-FR" dirty="0"/>
              <a:t> </a:t>
            </a:r>
            <a:r>
              <a:rPr lang="fr-FR" dirty="0" err="1"/>
              <a:t>assembling</a:t>
            </a:r>
            <a:r>
              <a:rPr lang="fr-FR" dirty="0"/>
              <a:t> has been </a:t>
            </a:r>
            <a:r>
              <a:rPr lang="fr-FR" dirty="0" err="1"/>
              <a:t>performed</a:t>
            </a:r>
            <a:r>
              <a:rPr lang="fr-FR" dirty="0"/>
              <a:t> over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dataset</a:t>
            </a:r>
            <a:endParaRPr lang="fr-FR" dirty="0"/>
          </a:p>
          <a:p>
            <a:pPr algn="ctr"/>
            <a:r>
              <a:rPr lang="fr-FR" dirty="0"/>
              <a:t>Time to </a:t>
            </a:r>
            <a:r>
              <a:rPr lang="fr-FR" dirty="0" err="1"/>
              <a:t>completion</a:t>
            </a:r>
            <a:r>
              <a:rPr lang="fr-FR" dirty="0"/>
              <a:t> : ~40h</a:t>
            </a:r>
          </a:p>
          <a:p>
            <a:pPr algn="ctr"/>
            <a:r>
              <a:rPr lang="fr-FR" dirty="0"/>
              <a:t>(Wall time set at 48h, big </a:t>
            </a:r>
            <a:r>
              <a:rPr lang="fr-FR" dirty="0" err="1"/>
              <a:t>node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620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CD547-EDC5-6225-F579-F98A2A79999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5055927" y="265249"/>
            <a:ext cx="4183509" cy="488950"/>
          </a:xfrm>
        </p:spPr>
        <p:txBody>
          <a:bodyPr/>
          <a:lstStyle/>
          <a:p>
            <a:pPr algn="ctr"/>
            <a:r>
              <a:rPr lang="fr-FR" sz="2800" dirty="0" err="1"/>
              <a:t>Where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my</a:t>
            </a:r>
            <a:r>
              <a:rPr lang="fr-FR" sz="2800" dirty="0"/>
              <a:t> shot?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42C42E-C4C1-CA4F-BA8C-F99508E71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914400" rtl="0" eaLnBrk="1" latinLnBrk="0" hangingPunct="1">
              <a:defRPr sz="1000" b="1" i="1" kern="1200">
                <a:solidFill>
                  <a:srgbClr val="85746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893E4F6-B50D-43B0-56EA-53CF553C7FCB}"/>
              </a:ext>
            </a:extLst>
          </p:cNvPr>
          <p:cNvGrpSpPr/>
          <p:nvPr/>
        </p:nvGrpSpPr>
        <p:grpSpPr>
          <a:xfrm>
            <a:off x="5906218" y="983411"/>
            <a:ext cx="6211019" cy="3735237"/>
            <a:chOff x="0" y="966160"/>
            <a:chExt cx="8755811" cy="54346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818C053-D9ED-2279-D3FF-2F08CE8B8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764" r="30235"/>
            <a:stretch/>
          </p:blipFill>
          <p:spPr bwMode="auto">
            <a:xfrm>
              <a:off x="0" y="1095555"/>
              <a:ext cx="8505645" cy="530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AD7672-C6D7-18A6-51E5-76FCDEEFB9F2}"/>
                </a:ext>
              </a:extLst>
            </p:cNvPr>
            <p:cNvSpPr/>
            <p:nvPr/>
          </p:nvSpPr>
          <p:spPr>
            <a:xfrm>
              <a:off x="7013275" y="966160"/>
              <a:ext cx="1742536" cy="2493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272FA0F-585F-4A78-1C44-D07E47DD5865}"/>
              </a:ext>
            </a:extLst>
          </p:cNvPr>
          <p:cNvSpPr/>
          <p:nvPr/>
        </p:nvSpPr>
        <p:spPr>
          <a:xfrm>
            <a:off x="189781" y="5124091"/>
            <a:ext cx="11927456" cy="24153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05B35D2-4B5C-8071-5A5D-7B9250E31BA3}"/>
              </a:ext>
            </a:extLst>
          </p:cNvPr>
          <p:cNvCxnSpPr>
            <a:cxnSpLocks/>
          </p:cNvCxnSpPr>
          <p:nvPr/>
        </p:nvCxnSpPr>
        <p:spPr>
          <a:xfrm flipV="1">
            <a:off x="189781" y="502129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7012D8F-284C-827F-FA71-0F985FB8C44C}"/>
              </a:ext>
            </a:extLst>
          </p:cNvPr>
          <p:cNvSpPr/>
          <p:nvPr/>
        </p:nvSpPr>
        <p:spPr>
          <a:xfrm>
            <a:off x="11820525" y="2628436"/>
            <a:ext cx="296712" cy="270000"/>
          </a:xfrm>
          <a:prstGeom prst="rightArrow">
            <a:avLst/>
          </a:prstGeom>
          <a:solidFill>
            <a:srgbClr val="0E94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020F27-5636-9686-8D15-312F6B913742}"/>
              </a:ext>
            </a:extLst>
          </p:cNvPr>
          <p:cNvSpPr txBox="1"/>
          <p:nvPr/>
        </p:nvSpPr>
        <p:spPr>
          <a:xfrm>
            <a:off x="2793" y="465243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1983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7C57DB-9250-12F9-CC26-8329D7C47A43}"/>
              </a:ext>
            </a:extLst>
          </p:cNvPr>
          <p:cNvSpPr txBox="1"/>
          <p:nvPr/>
        </p:nvSpPr>
        <p:spPr>
          <a:xfrm>
            <a:off x="4814316" y="2532464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COVID-19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76FCC0-EE9C-66DC-D3CC-460883FC055B}"/>
              </a:ext>
            </a:extLst>
          </p:cNvPr>
          <p:cNvSpPr txBox="1"/>
          <p:nvPr/>
        </p:nvSpPr>
        <p:spPr>
          <a:xfrm>
            <a:off x="4381096" y="414087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HIV | AIDS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561E6A-E1FC-3423-C343-A3D5AC6391D9}"/>
              </a:ext>
            </a:extLst>
          </p:cNvPr>
          <p:cNvSpPr txBox="1"/>
          <p:nvPr/>
        </p:nvSpPr>
        <p:spPr>
          <a:xfrm>
            <a:off x="3905099" y="54940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16AC7F-6608-44B7-6813-4FE1E646AD2B}"/>
              </a:ext>
            </a:extLst>
          </p:cNvPr>
          <p:cNvSpPr txBox="1"/>
          <p:nvPr/>
        </p:nvSpPr>
        <p:spPr>
          <a:xfrm>
            <a:off x="3905099" y="5714295"/>
            <a:ext cx="230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RV144 Trial</a:t>
            </a:r>
          </a:p>
          <a:p>
            <a:r>
              <a:rPr lang="fr-FR" sz="1200" dirty="0">
                <a:solidFill>
                  <a:srgbClr val="000000"/>
                </a:solidFill>
              </a:rPr>
              <a:t>31 % </a:t>
            </a:r>
            <a:r>
              <a:rPr lang="fr-FR" sz="1200" dirty="0" err="1">
                <a:solidFill>
                  <a:srgbClr val="000000"/>
                </a:solidFill>
              </a:rPr>
              <a:t>efficacy</a:t>
            </a:r>
            <a:r>
              <a:rPr lang="fr-FR" sz="1200" dirty="0">
                <a:solidFill>
                  <a:srgbClr val="000000"/>
                </a:solidFill>
              </a:rPr>
              <a:t> in a Thai </a:t>
            </a:r>
            <a:r>
              <a:rPr lang="fr-FR" sz="1200" dirty="0" err="1">
                <a:solidFill>
                  <a:srgbClr val="000000"/>
                </a:solidFill>
              </a:rPr>
              <a:t>clinical</a:t>
            </a:r>
            <a:r>
              <a:rPr lang="fr-FR" sz="1200" dirty="0">
                <a:solidFill>
                  <a:srgbClr val="000000"/>
                </a:solidFill>
              </a:rPr>
              <a:t> trial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50E74B-4E9E-71B7-8260-E2DC126F5290}"/>
              </a:ext>
            </a:extLst>
          </p:cNvPr>
          <p:cNvSpPr txBox="1"/>
          <p:nvPr/>
        </p:nvSpPr>
        <p:spPr>
          <a:xfrm>
            <a:off x="8467574" y="54940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2016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B536D3-06D1-3570-7A5D-174354525EFB}"/>
              </a:ext>
            </a:extLst>
          </p:cNvPr>
          <p:cNvSpPr txBox="1"/>
          <p:nvPr/>
        </p:nvSpPr>
        <p:spPr>
          <a:xfrm>
            <a:off x="8467574" y="5714295"/>
            <a:ext cx="20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HVTN100 Trial</a:t>
            </a:r>
          </a:p>
          <a:p>
            <a:r>
              <a:rPr lang="fr-FR" sz="1200" dirty="0">
                <a:solidFill>
                  <a:srgbClr val="000000"/>
                </a:solidFill>
              </a:rPr>
              <a:t>30 % </a:t>
            </a:r>
            <a:r>
              <a:rPr lang="fr-FR" sz="1200" dirty="0" err="1">
                <a:solidFill>
                  <a:srgbClr val="000000"/>
                </a:solidFill>
              </a:rPr>
              <a:t>efficacy</a:t>
            </a:r>
            <a:r>
              <a:rPr lang="fr-FR" sz="1200" dirty="0">
                <a:solidFill>
                  <a:srgbClr val="000000"/>
                </a:solidFill>
              </a:rPr>
              <a:t> in </a:t>
            </a:r>
            <a:r>
              <a:rPr lang="fr-FR" sz="1200" dirty="0" err="1">
                <a:solidFill>
                  <a:srgbClr val="000000"/>
                </a:solidFill>
              </a:rPr>
              <a:t>subgroups</a:t>
            </a:r>
            <a:r>
              <a:rPr lang="fr-FR" sz="1200" dirty="0">
                <a:solidFill>
                  <a:srgbClr val="000000"/>
                </a:solidFill>
              </a:rPr>
              <a:t> in a South-</a:t>
            </a:r>
            <a:r>
              <a:rPr lang="fr-FR" sz="1200" dirty="0" err="1">
                <a:solidFill>
                  <a:srgbClr val="000000"/>
                </a:solidFill>
              </a:rPr>
              <a:t>African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cohort</a:t>
            </a:r>
            <a:endParaRPr lang="fr-FR" sz="1200" dirty="0">
              <a:solidFill>
                <a:srgbClr val="00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354128-8714-33AC-6530-AABD14BEB8FA}"/>
              </a:ext>
            </a:extLst>
          </p:cNvPr>
          <p:cNvCxnSpPr>
            <a:cxnSpLocks/>
          </p:cNvCxnSpPr>
          <p:nvPr/>
        </p:nvCxnSpPr>
        <p:spPr>
          <a:xfrm>
            <a:off x="4028356" y="518627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F3FD628-49D2-3EA6-89BB-D2AB7D00586D}"/>
              </a:ext>
            </a:extLst>
          </p:cNvPr>
          <p:cNvCxnSpPr>
            <a:cxnSpLocks/>
          </p:cNvCxnSpPr>
          <p:nvPr/>
        </p:nvCxnSpPr>
        <p:spPr>
          <a:xfrm>
            <a:off x="8562256" y="518627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36F8FA9-BFBB-6AB0-96B8-7B84DFF52FD9}"/>
              </a:ext>
            </a:extLst>
          </p:cNvPr>
          <p:cNvCxnSpPr>
            <a:cxnSpLocks/>
          </p:cNvCxnSpPr>
          <p:nvPr/>
        </p:nvCxnSpPr>
        <p:spPr>
          <a:xfrm flipV="1">
            <a:off x="1389931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0C9BEE9-AB25-3C2B-64DC-899CFA73549A}"/>
              </a:ext>
            </a:extLst>
          </p:cNvPr>
          <p:cNvCxnSpPr>
            <a:cxnSpLocks/>
          </p:cNvCxnSpPr>
          <p:nvPr/>
        </p:nvCxnSpPr>
        <p:spPr>
          <a:xfrm flipV="1">
            <a:off x="2256706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283A9F2-DC7C-0C95-0CCB-33B9F7449559}"/>
              </a:ext>
            </a:extLst>
          </p:cNvPr>
          <p:cNvCxnSpPr>
            <a:cxnSpLocks/>
          </p:cNvCxnSpPr>
          <p:nvPr/>
        </p:nvCxnSpPr>
        <p:spPr>
          <a:xfrm flipV="1">
            <a:off x="2580556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89EA92C-6FBA-2784-6F97-DCF53E61DD66}"/>
              </a:ext>
            </a:extLst>
          </p:cNvPr>
          <p:cNvSpPr txBox="1"/>
          <p:nvPr/>
        </p:nvSpPr>
        <p:spPr>
          <a:xfrm>
            <a:off x="1265009" y="4488189"/>
            <a:ext cx="292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rgbClr val="000000"/>
                </a:solidFill>
              </a:rPr>
              <a:t>Numerous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clinical</a:t>
            </a:r>
            <a:r>
              <a:rPr lang="fr-FR" sz="1200" dirty="0">
                <a:solidFill>
                  <a:srgbClr val="000000"/>
                </a:solidFill>
              </a:rPr>
              <a:t> trials </a:t>
            </a:r>
            <a:r>
              <a:rPr lang="fr-FR" sz="1200" dirty="0" err="1">
                <a:solidFill>
                  <a:srgbClr val="000000"/>
                </a:solidFill>
              </a:rPr>
              <a:t>wihtout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any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success</a:t>
            </a:r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b="1" dirty="0" err="1">
                <a:solidFill>
                  <a:srgbClr val="000000"/>
                </a:solidFill>
              </a:rPr>
              <a:t>Years</a:t>
            </a:r>
            <a:r>
              <a:rPr lang="fr-FR" sz="1200" b="1" dirty="0">
                <a:solidFill>
                  <a:srgbClr val="000000"/>
                </a:solidFill>
              </a:rPr>
              <a:t> 1990-2010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8478217-8068-309B-A00B-81F0C29C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0" y="295333"/>
            <a:ext cx="4104483" cy="40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1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87EBE-BA92-DC5D-8B56-47710C770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r="2932"/>
          <a:stretch/>
        </p:blipFill>
        <p:spPr bwMode="auto">
          <a:xfrm rot="16200000" flipH="1">
            <a:off x="3286124" y="-2381252"/>
            <a:ext cx="5619752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Complete </a:t>
            </a:r>
            <a:r>
              <a:rPr lang="fr-FR" sz="2800" dirty="0" err="1"/>
              <a:t>phylogeny</a:t>
            </a:r>
            <a:r>
              <a:rPr lang="fr-FR" sz="2800" dirty="0"/>
              <a:t> of a </a:t>
            </a:r>
            <a:r>
              <a:rPr lang="fr-FR" sz="2800" dirty="0" err="1"/>
              <a:t>broadly</a:t>
            </a:r>
            <a:r>
              <a:rPr lang="fr-FR" sz="2800" dirty="0"/>
              <a:t>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lineage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8877E8-45F1-4265-F6C7-5F9CAEB01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30" y="904872"/>
            <a:ext cx="1219370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07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Best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PC94 can </a:t>
            </a:r>
            <a:r>
              <a:rPr lang="fr-FR" sz="2800" dirty="0" err="1"/>
              <a:t>neutralize</a:t>
            </a:r>
            <a:r>
              <a:rPr lang="fr-FR" sz="2800" dirty="0"/>
              <a:t> up to </a:t>
            </a:r>
            <a:br>
              <a:rPr lang="fr-FR" sz="2800" dirty="0"/>
            </a:br>
            <a:r>
              <a:rPr lang="fr-FR" sz="2800" dirty="0"/>
              <a:t>~70 % of HIV </a:t>
            </a:r>
            <a:r>
              <a:rPr lang="fr-FR" sz="2800" dirty="0" err="1"/>
              <a:t>strains</a:t>
            </a:r>
            <a:r>
              <a:rPr lang="fr-FR" sz="2800" dirty="0"/>
              <a:t> </a:t>
            </a:r>
            <a:r>
              <a:rPr lang="fr-FR" sz="2800" dirty="0" err="1"/>
              <a:t>tested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C0F1C09-718B-C760-DA06-FE60CD3B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98" y="972250"/>
            <a:ext cx="8339532" cy="56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92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A2DF29-54D7-83B6-D313-2712A78D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Acknowledgments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F30C6E-7EC6-0A88-31CE-FDF8A41E6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Logo IBS">
            <a:extLst>
              <a:ext uri="{FF2B5EF4-FFF2-40B4-BE49-F238E27FC236}">
                <a16:creationId xmlns:a16="http://schemas.microsoft.com/office/drawing/2014/main" id="{39D4CD23-E8CF-6F93-36F1-BA1BDDB2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53" y="1521184"/>
            <a:ext cx="1496830" cy="8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D508191-2820-4E0A-5503-56169EAD23D0}"/>
              </a:ext>
            </a:extLst>
          </p:cNvPr>
          <p:cNvSpPr/>
          <p:nvPr/>
        </p:nvSpPr>
        <p:spPr>
          <a:xfrm>
            <a:off x="1023907" y="1325563"/>
            <a:ext cx="1985513" cy="4519427"/>
          </a:xfrm>
          <a:prstGeom prst="roundRect">
            <a:avLst/>
          </a:prstGeom>
          <a:solidFill>
            <a:srgbClr val="E61015">
              <a:alpha val="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6" descr="Product Development Partnerships Applaud Japan's First Public-Priv">
            <a:extLst>
              <a:ext uri="{FF2B5EF4-FFF2-40B4-BE49-F238E27FC236}">
                <a16:creationId xmlns:a16="http://schemas.microsoft.com/office/drawing/2014/main" id="{F7501347-453D-5F24-F16C-D0CD7CBE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76" y="1409501"/>
            <a:ext cx="1447770" cy="1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FC1A5BF-2238-CE0F-421C-D38E46AB036B}"/>
              </a:ext>
            </a:extLst>
          </p:cNvPr>
          <p:cNvSpPr/>
          <p:nvPr/>
        </p:nvSpPr>
        <p:spPr>
          <a:xfrm>
            <a:off x="9195419" y="1325562"/>
            <a:ext cx="1985513" cy="4519427"/>
          </a:xfrm>
          <a:prstGeom prst="roundRect">
            <a:avLst/>
          </a:prstGeom>
          <a:solidFill>
            <a:schemeClr val="accent5">
              <a:alpha val="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B68A2B4-1C43-CC1C-7C30-1612743E5645}"/>
              </a:ext>
            </a:extLst>
          </p:cNvPr>
          <p:cNvSpPr/>
          <p:nvPr/>
        </p:nvSpPr>
        <p:spPr>
          <a:xfrm>
            <a:off x="3202512" y="1325561"/>
            <a:ext cx="5791027" cy="4519427"/>
          </a:xfrm>
          <a:prstGeom prst="roundRect">
            <a:avLst>
              <a:gd name="adj" fmla="val 7677"/>
            </a:avLst>
          </a:prstGeom>
          <a:solidFill>
            <a:schemeClr val="accent4">
              <a:alpha val="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E57C49-106F-4EB6-6B36-9FB8320BC04F}"/>
              </a:ext>
            </a:extLst>
          </p:cNvPr>
          <p:cNvSpPr txBox="1"/>
          <p:nvPr/>
        </p:nvSpPr>
        <p:spPr>
          <a:xfrm>
            <a:off x="1151066" y="2466566"/>
            <a:ext cx="18334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Poignard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Pascal Poignard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Marlyse Buisson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Isabelle Bally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Sebastian Dylon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Romy Rouzeau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Claire Rousset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Axelle Amen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Laurence Grossi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Giovanna Clavarino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6DA134-11FF-E600-65DF-75D8E79B3273}"/>
              </a:ext>
            </a:extLst>
          </p:cNvPr>
          <p:cNvSpPr txBox="1"/>
          <p:nvPr/>
        </p:nvSpPr>
        <p:spPr>
          <a:xfrm>
            <a:off x="3296627" y="2466565"/>
            <a:ext cx="183620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Burton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Dennis Burton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Pilar Altman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Mara Parren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 Nedellec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Nathan Beutler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013B3E-72A8-9B82-EC20-203D63A356E8}"/>
              </a:ext>
            </a:extLst>
          </p:cNvPr>
          <p:cNvSpPr txBox="1"/>
          <p:nvPr/>
        </p:nvSpPr>
        <p:spPr>
          <a:xfrm>
            <a:off x="5110231" y="2466565"/>
            <a:ext cx="19244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Briney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Bryan Briney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Jonathan Hurtado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Terrence Messmer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Pragati Sharma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73C689-713A-5C5A-F7B3-3787FA891C6E}"/>
              </a:ext>
            </a:extLst>
          </p:cNvPr>
          <p:cNvSpPr txBox="1"/>
          <p:nvPr/>
        </p:nvSpPr>
        <p:spPr>
          <a:xfrm>
            <a:off x="7163119" y="2465352"/>
            <a:ext cx="18208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Andrabi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Raiees Andrabi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Sophie Ge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Katharina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Dueker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Sean Callaghan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Tazio Capozzola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28D5563-6097-12BF-3243-AC286E0A7BDC}"/>
              </a:ext>
            </a:extLst>
          </p:cNvPr>
          <p:cNvSpPr txBox="1"/>
          <p:nvPr/>
        </p:nvSpPr>
        <p:spPr>
          <a:xfrm>
            <a:off x="9366214" y="2465351"/>
            <a:ext cx="172983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Sok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Devin Sok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Elise Landais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Romy Rouzeau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Iszac Burton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Claudia Flynn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Katie McKenney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Alison Burns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 descr="Scripps Research – *NSPIRE">
            <a:extLst>
              <a:ext uri="{FF2B5EF4-FFF2-40B4-BE49-F238E27FC236}">
                <a16:creationId xmlns:a16="http://schemas.microsoft.com/office/drawing/2014/main" id="{CD92DADF-94E9-4E73-C98D-8007E6A5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89" y="1409501"/>
            <a:ext cx="4984376" cy="10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A821317-CD95-EED3-D108-DE0E157AF206}"/>
              </a:ext>
            </a:extLst>
          </p:cNvPr>
          <p:cNvSpPr txBox="1"/>
          <p:nvPr/>
        </p:nvSpPr>
        <p:spPr>
          <a:xfrm>
            <a:off x="4049465" y="4665368"/>
            <a:ext cx="1935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Ward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Gabriel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Ozorowsky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Wilma Lee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322201-9A46-5671-9FFD-B9FBE93B54D9}"/>
              </a:ext>
            </a:extLst>
          </p:cNvPr>
          <p:cNvSpPr txBox="1"/>
          <p:nvPr/>
        </p:nvSpPr>
        <p:spPr>
          <a:xfrm>
            <a:off x="6243043" y="4779179"/>
            <a:ext cx="192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Wilson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Rotimi Omorodion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9DD199F-3A83-7FBE-0586-CFD73140DC8B}"/>
              </a:ext>
            </a:extLst>
          </p:cNvPr>
          <p:cNvSpPr/>
          <p:nvPr/>
        </p:nvSpPr>
        <p:spPr>
          <a:xfrm>
            <a:off x="1023907" y="5995358"/>
            <a:ext cx="10157025" cy="37977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GRICAD </a:t>
            </a:r>
            <a:r>
              <a:rPr lang="fr-FR" dirty="0">
                <a:ln w="0"/>
                <a:solidFill>
                  <a:schemeClr val="tx1"/>
                </a:solidFill>
              </a:rPr>
              <a:t>	Pierre-Antoine Bouttier</a:t>
            </a:r>
            <a:endParaRPr lang="fr-FR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D8BD6E-87CF-D574-39E9-CBBF1082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88" y="5974159"/>
            <a:ext cx="1792106" cy="40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80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A18E2-A942-0FEC-EC6A-8BBD36CB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868613"/>
            <a:ext cx="7886700" cy="560387"/>
          </a:xfrm>
        </p:spPr>
        <p:txBody>
          <a:bodyPr/>
          <a:lstStyle/>
          <a:p>
            <a:pPr algn="ctr"/>
            <a:r>
              <a:rPr lang="fr-FR" sz="4000" dirty="0" err="1"/>
              <a:t>Thanks</a:t>
            </a:r>
            <a:r>
              <a:rPr lang="fr-FR" sz="4000" dirty="0"/>
              <a:t> for your attention !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1AB4F2-8251-A964-8AAB-FBE3D28BAA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043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84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D868F-128A-BF86-A765-79FC0C4E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Structure of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key to </a:t>
            </a:r>
            <a:r>
              <a:rPr lang="fr-FR" sz="2800" dirty="0" err="1"/>
              <a:t>their</a:t>
            </a:r>
            <a:r>
              <a:rPr lang="fr-FR" sz="2800" dirty="0"/>
              <a:t> </a:t>
            </a:r>
            <a:r>
              <a:rPr lang="fr-FR" sz="2800" dirty="0" err="1"/>
              <a:t>function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260070-C726-0599-996D-E8156B1040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0CD4E2-E83A-679E-710A-D40AA975A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336" y="474636"/>
            <a:ext cx="12192000" cy="62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56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en-US" sz="2800" dirty="0"/>
              <a:t>PC94 is one of the top neutralizers of a longitudinal primary  HIV infection cohort :</a:t>
            </a:r>
            <a:br>
              <a:rPr lang="en-US" sz="2800" dirty="0"/>
            </a:b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4EC17-4223-211E-321C-4357565BD8D3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21F88-3FA2-B958-CEB5-87AC62DBF686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57377-7977-896F-FE95-A0AD209DF263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844F14-C79D-FFE5-6BCC-A661466D1CFF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444939-E2E3-84F6-6B28-EBB575B02790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AC13017-709C-F6ED-673A-9D16644F5FD0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FD9C697-7E84-5450-8AE5-F2EBB26E2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5EA86F6-3ECE-C577-494F-3AE637A6547A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25F3A6E-4E78-41BB-7DFA-EFA2011A4F0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03BF8EC-B056-56F6-8AF5-730809714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D60D15F-BC5E-FF63-C7A9-176599AD2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63D10C-AB3F-72A9-EDE4-A90B5F17D1AF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9CB64F1-B0D8-420A-A91B-36981A293DE1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0B4683A-0BFA-CE4B-E986-E1BDC8249E82}"/>
              </a:ext>
            </a:extLst>
          </p:cNvPr>
          <p:cNvSpPr txBox="1"/>
          <p:nvPr/>
        </p:nvSpPr>
        <p:spPr>
          <a:xfrm>
            <a:off x="0" y="6432748"/>
            <a:ext cx="162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Courtesy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 Rouzeau</a:t>
            </a:r>
          </a:p>
        </p:txBody>
      </p:sp>
    </p:spTree>
    <p:extLst>
      <p:ext uri="{BB962C8B-B14F-4D97-AF65-F5344CB8AC3E}">
        <p14:creationId xmlns:p14="http://schemas.microsoft.com/office/powerpoint/2010/main" val="2089518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/>
              <a:t>Broad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specificity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directed</a:t>
            </a:r>
            <a:r>
              <a:rPr lang="fr-FR" sz="2800" dirty="0"/>
              <a:t> </a:t>
            </a:r>
            <a:r>
              <a:rPr lang="fr-FR" sz="2800" dirty="0" err="1"/>
              <a:t>towards</a:t>
            </a:r>
            <a:r>
              <a:rPr lang="fr-FR" sz="2800" dirty="0"/>
              <a:t> the V3 </a:t>
            </a:r>
            <a:r>
              <a:rPr lang="fr-FR" sz="2800" dirty="0" err="1"/>
              <a:t>loop</a:t>
            </a:r>
            <a:r>
              <a:rPr lang="fr-FR" sz="2800" dirty="0"/>
              <a:t> / high </a:t>
            </a:r>
            <a:r>
              <a:rPr lang="fr-FR" sz="2800" dirty="0" err="1"/>
              <a:t>manose</a:t>
            </a:r>
            <a:r>
              <a:rPr lang="fr-FR" sz="2800" dirty="0"/>
              <a:t> </a:t>
            </a:r>
            <a:r>
              <a:rPr lang="fr-FR" sz="2800" dirty="0" err="1"/>
              <a:t>region</a:t>
            </a:r>
            <a:r>
              <a:rPr lang="fr-FR" sz="2800" dirty="0"/>
              <a:t> of gp120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4EC17-4223-211E-321C-4357565BD8D3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21F88-3FA2-B958-CEB5-87AC62DBF686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57377-7977-896F-FE95-A0AD209DF263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844F14-C79D-FFE5-6BCC-A661466D1CFF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444939-E2E3-84F6-6B28-EBB575B02790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AC13017-709C-F6ED-673A-9D16644F5FD0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FD9C697-7E84-5450-8AE5-F2EBB26E2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5EA86F6-3ECE-C577-494F-3AE637A6547A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25F3A6E-4E78-41BB-7DFA-EFA2011A4F0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03BF8EC-B056-56F6-8AF5-730809714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D60D15F-BC5E-FF63-C7A9-176599AD2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63D10C-AB3F-72A9-EDE4-A90B5F17D1AF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9CB64F1-B0D8-420A-A91B-36981A293DE1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DF6B06F1-F903-DBA6-6441-B7FB7F37EEB8}"/>
              </a:ext>
            </a:extLst>
          </p:cNvPr>
          <p:cNvGrpSpPr/>
          <p:nvPr/>
        </p:nvGrpSpPr>
        <p:grpSpPr>
          <a:xfrm>
            <a:off x="5730471" y="2199154"/>
            <a:ext cx="3453654" cy="2689022"/>
            <a:chOff x="472943" y="1459148"/>
            <a:chExt cx="5248980" cy="4594798"/>
          </a:xfrm>
        </p:grpSpPr>
        <p:pic>
          <p:nvPicPr>
            <p:cNvPr id="24" name="Picture 424" descr="blank trimer.tif">
              <a:extLst>
                <a:ext uri="{FF2B5EF4-FFF2-40B4-BE49-F238E27FC236}">
                  <a16:creationId xmlns:a16="http://schemas.microsoft.com/office/drawing/2014/main" id="{B854678B-1EBE-2121-DD2B-4030003C1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9" b="3397"/>
            <a:stretch/>
          </p:blipFill>
          <p:spPr>
            <a:xfrm>
              <a:off x="472943" y="1459148"/>
              <a:ext cx="4401144" cy="4594798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" name="Group 443">
              <a:extLst>
                <a:ext uri="{FF2B5EF4-FFF2-40B4-BE49-F238E27FC236}">
                  <a16:creationId xmlns:a16="http://schemas.microsoft.com/office/drawing/2014/main" id="{371ACB6C-EE20-0478-5873-6E63E363BD0C}"/>
                </a:ext>
              </a:extLst>
            </p:cNvPr>
            <p:cNvGrpSpPr/>
            <p:nvPr/>
          </p:nvGrpSpPr>
          <p:grpSpPr>
            <a:xfrm>
              <a:off x="3149193" y="1766667"/>
              <a:ext cx="2572730" cy="1298394"/>
              <a:chOff x="2915759" y="2073229"/>
              <a:chExt cx="2197237" cy="1076780"/>
            </a:xfrm>
          </p:grpSpPr>
          <p:sp>
            <p:nvSpPr>
              <p:cNvPr id="26" name="TextBox 444">
                <a:extLst>
                  <a:ext uri="{FF2B5EF4-FFF2-40B4-BE49-F238E27FC236}">
                    <a16:creationId xmlns:a16="http://schemas.microsoft.com/office/drawing/2014/main" id="{95C27AA1-FD13-6AFF-14D2-8192C69755A5}"/>
                  </a:ext>
                </a:extLst>
              </p:cNvPr>
              <p:cNvSpPr txBox="1"/>
              <p:nvPr/>
            </p:nvSpPr>
            <p:spPr>
              <a:xfrm>
                <a:off x="3715124" y="2073229"/>
                <a:ext cx="1397872" cy="1003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Leelawadee" panose="020B0502040204020203" pitchFamily="34" charset="-34"/>
                    <a:ea typeface="Verdana" panose="020B0604030504040204" pitchFamily="34" charset="0"/>
                    <a:cs typeface="Leelawadee" panose="020B0502040204020203" pitchFamily="34" charset="-34"/>
                  </a:rPr>
                  <a:t>HM Patch</a:t>
                </a:r>
              </a:p>
            </p:txBody>
          </p:sp>
          <p:sp>
            <p:nvSpPr>
              <p:cNvPr id="27" name="Oval 445">
                <a:extLst>
                  <a:ext uri="{FF2B5EF4-FFF2-40B4-BE49-F238E27FC236}">
                    <a16:creationId xmlns:a16="http://schemas.microsoft.com/office/drawing/2014/main" id="{FB86D0B1-2416-FBFE-07F3-E35DE506EA6A}"/>
                  </a:ext>
                </a:extLst>
              </p:cNvPr>
              <p:cNvSpPr/>
              <p:nvPr/>
            </p:nvSpPr>
            <p:spPr>
              <a:xfrm>
                <a:off x="2915759" y="2621378"/>
                <a:ext cx="799365" cy="52863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endParaRPr>
              </a:p>
            </p:txBody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80B4683A-0BFA-CE4B-E986-E1BDC8249E82}"/>
              </a:ext>
            </a:extLst>
          </p:cNvPr>
          <p:cNvSpPr txBox="1"/>
          <p:nvPr/>
        </p:nvSpPr>
        <p:spPr>
          <a:xfrm>
            <a:off x="0" y="6432748"/>
            <a:ext cx="162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Courtesy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 Rouzeau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2E0B74-C253-BBE6-81DF-BCEED7017B2F}"/>
              </a:ext>
            </a:extLst>
          </p:cNvPr>
          <p:cNvSpPr txBox="1"/>
          <p:nvPr/>
        </p:nvSpPr>
        <p:spPr>
          <a:xfrm>
            <a:off x="4102974" y="1755934"/>
            <a:ext cx="16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ENV Trimer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BC3E5F6-A0C0-2C6C-EFFF-098524B144D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730471" y="1940600"/>
            <a:ext cx="624813" cy="55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6A2C9C8-1117-8B06-C5A7-720002051760}"/>
              </a:ext>
            </a:extLst>
          </p:cNvPr>
          <p:cNvSpPr txBox="1"/>
          <p:nvPr/>
        </p:nvSpPr>
        <p:spPr>
          <a:xfrm>
            <a:off x="9309564" y="3806549"/>
            <a:ext cx="169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Viral membrane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35903AE-D670-8031-5FD7-62A300E88177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8372475" y="3991215"/>
            <a:ext cx="937089" cy="295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2AC417B-B967-1E63-6423-7B3553CD581B}"/>
              </a:ext>
            </a:extLst>
          </p:cNvPr>
          <p:cNvSpPr txBox="1"/>
          <p:nvPr/>
        </p:nvSpPr>
        <p:spPr>
          <a:xfrm>
            <a:off x="9184125" y="1342957"/>
            <a:ext cx="198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6B1DDBA-0B09-91E2-7E20-7F44612547F3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8626277" y="1527623"/>
            <a:ext cx="557848" cy="7783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966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/>
              <a:t>Broad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specificity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directed</a:t>
            </a:r>
            <a:r>
              <a:rPr lang="fr-FR" sz="2800" dirty="0"/>
              <a:t> </a:t>
            </a:r>
            <a:r>
              <a:rPr lang="fr-FR" sz="2800" dirty="0" err="1"/>
              <a:t>towards</a:t>
            </a:r>
            <a:r>
              <a:rPr lang="fr-FR" sz="2800" dirty="0"/>
              <a:t> the V3 </a:t>
            </a:r>
            <a:r>
              <a:rPr lang="fr-FR" sz="2800" dirty="0" err="1"/>
              <a:t>loop</a:t>
            </a:r>
            <a:r>
              <a:rPr lang="fr-FR" sz="2800" dirty="0"/>
              <a:t> / high </a:t>
            </a:r>
            <a:r>
              <a:rPr lang="fr-FR" sz="2800" dirty="0" err="1"/>
              <a:t>manose</a:t>
            </a:r>
            <a:r>
              <a:rPr lang="fr-FR" sz="2800" dirty="0"/>
              <a:t> </a:t>
            </a:r>
            <a:r>
              <a:rPr lang="fr-FR" sz="2800" dirty="0" err="1"/>
              <a:t>region</a:t>
            </a:r>
            <a:r>
              <a:rPr lang="fr-FR" sz="2800" dirty="0"/>
              <a:t> of gp120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4EC17-4223-211E-321C-4357565BD8D3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21F88-3FA2-B958-CEB5-87AC62DBF686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57377-7977-896F-FE95-A0AD209DF263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844F14-C79D-FFE5-6BCC-A661466D1CFF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444939-E2E3-84F6-6B28-EBB575B02790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AC13017-709C-F6ED-673A-9D16644F5FD0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FD9C697-7E84-5450-8AE5-F2EBB26E2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5EA86F6-3ECE-C577-494F-3AE637A6547A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25F3A6E-4E78-41BB-7DFA-EFA2011A4F0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03BF8EC-B056-56F6-8AF5-730809714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D60D15F-BC5E-FF63-C7A9-176599AD2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63D10C-AB3F-72A9-EDE4-A90B5F17D1AF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9CB64F1-B0D8-420A-A91B-36981A293DE1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id="{DF6B06F1-F903-DBA6-6441-B7FB7F37EEB8}"/>
              </a:ext>
            </a:extLst>
          </p:cNvPr>
          <p:cNvGrpSpPr/>
          <p:nvPr/>
        </p:nvGrpSpPr>
        <p:grpSpPr>
          <a:xfrm>
            <a:off x="5730471" y="2199154"/>
            <a:ext cx="3453654" cy="2689022"/>
            <a:chOff x="472943" y="1459148"/>
            <a:chExt cx="5248980" cy="4594798"/>
          </a:xfrm>
        </p:grpSpPr>
        <p:pic>
          <p:nvPicPr>
            <p:cNvPr id="24" name="Picture 424" descr="blank trimer.tif">
              <a:extLst>
                <a:ext uri="{FF2B5EF4-FFF2-40B4-BE49-F238E27FC236}">
                  <a16:creationId xmlns:a16="http://schemas.microsoft.com/office/drawing/2014/main" id="{B854678B-1EBE-2121-DD2B-4030003C1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9" b="3397"/>
            <a:stretch/>
          </p:blipFill>
          <p:spPr>
            <a:xfrm>
              <a:off x="472943" y="1459148"/>
              <a:ext cx="4401144" cy="4594798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" name="Group 443">
              <a:extLst>
                <a:ext uri="{FF2B5EF4-FFF2-40B4-BE49-F238E27FC236}">
                  <a16:creationId xmlns:a16="http://schemas.microsoft.com/office/drawing/2014/main" id="{371ACB6C-EE20-0478-5873-6E63E363BD0C}"/>
                </a:ext>
              </a:extLst>
            </p:cNvPr>
            <p:cNvGrpSpPr/>
            <p:nvPr/>
          </p:nvGrpSpPr>
          <p:grpSpPr>
            <a:xfrm>
              <a:off x="3149193" y="1766667"/>
              <a:ext cx="2572730" cy="1298394"/>
              <a:chOff x="2915759" y="2073229"/>
              <a:chExt cx="2197237" cy="1076780"/>
            </a:xfrm>
          </p:grpSpPr>
          <p:sp>
            <p:nvSpPr>
              <p:cNvPr id="26" name="TextBox 444">
                <a:extLst>
                  <a:ext uri="{FF2B5EF4-FFF2-40B4-BE49-F238E27FC236}">
                    <a16:creationId xmlns:a16="http://schemas.microsoft.com/office/drawing/2014/main" id="{95C27AA1-FD13-6AFF-14D2-8192C69755A5}"/>
                  </a:ext>
                </a:extLst>
              </p:cNvPr>
              <p:cNvSpPr txBox="1"/>
              <p:nvPr/>
            </p:nvSpPr>
            <p:spPr>
              <a:xfrm>
                <a:off x="3715124" y="2073229"/>
                <a:ext cx="1397872" cy="1003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Leelawadee" panose="020B0502040204020203" pitchFamily="34" charset="-34"/>
                    <a:ea typeface="Verdana" panose="020B0604030504040204" pitchFamily="34" charset="0"/>
                    <a:cs typeface="Leelawadee" panose="020B0502040204020203" pitchFamily="34" charset="-34"/>
                  </a:rPr>
                  <a:t>HM Patch</a:t>
                </a:r>
              </a:p>
            </p:txBody>
          </p:sp>
          <p:sp>
            <p:nvSpPr>
              <p:cNvPr id="27" name="Oval 445">
                <a:extLst>
                  <a:ext uri="{FF2B5EF4-FFF2-40B4-BE49-F238E27FC236}">
                    <a16:creationId xmlns:a16="http://schemas.microsoft.com/office/drawing/2014/main" id="{FB86D0B1-2416-FBFE-07F3-E35DE506EA6A}"/>
                  </a:ext>
                </a:extLst>
              </p:cNvPr>
              <p:cNvSpPr/>
              <p:nvPr/>
            </p:nvSpPr>
            <p:spPr>
              <a:xfrm>
                <a:off x="2915759" y="2621378"/>
                <a:ext cx="799365" cy="52863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endParaRPr>
              </a:p>
            </p:txBody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80B4683A-0BFA-CE4B-E986-E1BDC8249E82}"/>
              </a:ext>
            </a:extLst>
          </p:cNvPr>
          <p:cNvSpPr txBox="1"/>
          <p:nvPr/>
        </p:nvSpPr>
        <p:spPr>
          <a:xfrm>
            <a:off x="0" y="6432748"/>
            <a:ext cx="162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Courtesy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 Rouzeau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2E0B74-C253-BBE6-81DF-BCEED7017B2F}"/>
              </a:ext>
            </a:extLst>
          </p:cNvPr>
          <p:cNvSpPr txBox="1"/>
          <p:nvPr/>
        </p:nvSpPr>
        <p:spPr>
          <a:xfrm>
            <a:off x="4102974" y="1755934"/>
            <a:ext cx="16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ENV Trimer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BC3E5F6-A0C0-2C6C-EFFF-098524B144D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730471" y="1940600"/>
            <a:ext cx="624813" cy="55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2AC417B-B967-1E63-6423-7B3553CD581B}"/>
              </a:ext>
            </a:extLst>
          </p:cNvPr>
          <p:cNvSpPr txBox="1"/>
          <p:nvPr/>
        </p:nvSpPr>
        <p:spPr>
          <a:xfrm>
            <a:off x="9184125" y="1342957"/>
            <a:ext cx="198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6B1DDBA-0B09-91E2-7E20-7F44612547F3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8626277" y="1527623"/>
            <a:ext cx="557848" cy="7783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8D5E71A-7723-2353-9107-5C1FF2BC6AF3}"/>
              </a:ext>
            </a:extLst>
          </p:cNvPr>
          <p:cNvSpPr txBox="1"/>
          <p:nvPr/>
        </p:nvSpPr>
        <p:spPr>
          <a:xfrm>
            <a:off x="9309564" y="3806549"/>
            <a:ext cx="169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Viral membrane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579AF60-9A63-B9CE-E903-8E9042951398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8372475" y="3991215"/>
            <a:ext cx="937089" cy="295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15C97F1C-CAD7-2E12-4183-E2D408A9A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6" b="93109" l="34286" r="70041">
                        <a14:foregroundMark x1="34939" y1="50641" x2="34939" y2="50641"/>
                        <a14:foregroundMark x1="38367" y1="52083" x2="38367" y2="52083"/>
                        <a14:foregroundMark x1="43184" y1="53365" x2="43184" y2="53365"/>
                        <a14:foregroundMark x1="47184" y1="54167" x2="47184" y2="54167"/>
                        <a14:foregroundMark x1="50939" y1="53526" x2="50939" y2="53526"/>
                        <a14:foregroundMark x1="55184" y1="51122" x2="55184" y2="51122"/>
                        <a14:foregroundMark x1="59184" y1="47596" x2="59429" y2="47276"/>
                        <a14:foregroundMark x1="62612" y1="42628" x2="62612" y2="42628"/>
                        <a14:foregroundMark x1="66041" y1="37981" x2="66041" y2="37981"/>
                        <a14:foregroundMark x1="65796" y1="35096" x2="65796" y2="35096"/>
                      </a14:backgroundRemoval>
                    </a14:imgEffect>
                  </a14:imgLayer>
                </a14:imgProps>
              </a:ext>
            </a:extLst>
          </a:blip>
          <a:srcRect l="29903" t="32111" r="25351"/>
          <a:stretch/>
        </p:blipFill>
        <p:spPr>
          <a:xfrm rot="21236370" flipV="1">
            <a:off x="5157413" y="2190076"/>
            <a:ext cx="4325946" cy="33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/>
              <a:t>Broad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specificity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directed</a:t>
            </a:r>
            <a:r>
              <a:rPr lang="fr-FR" sz="2800" dirty="0"/>
              <a:t> </a:t>
            </a:r>
            <a:r>
              <a:rPr lang="fr-FR" sz="2800" dirty="0" err="1"/>
              <a:t>towards</a:t>
            </a:r>
            <a:r>
              <a:rPr lang="fr-FR" sz="2800" dirty="0"/>
              <a:t> the V3 </a:t>
            </a:r>
            <a:r>
              <a:rPr lang="fr-FR" sz="2800" dirty="0" err="1"/>
              <a:t>loop</a:t>
            </a:r>
            <a:r>
              <a:rPr lang="fr-FR" sz="2800" dirty="0"/>
              <a:t> / high </a:t>
            </a:r>
            <a:r>
              <a:rPr lang="fr-FR" sz="2800" dirty="0" err="1"/>
              <a:t>manose</a:t>
            </a:r>
            <a:r>
              <a:rPr lang="fr-FR" sz="2800" dirty="0"/>
              <a:t> </a:t>
            </a:r>
            <a:r>
              <a:rPr lang="fr-FR" sz="2800" dirty="0" err="1"/>
              <a:t>region</a:t>
            </a:r>
            <a:r>
              <a:rPr lang="fr-FR" sz="2800" dirty="0"/>
              <a:t> of gp120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24EC17-4223-211E-321C-4357565BD8D3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C21F88-3FA2-B958-CEB5-87AC62DBF686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57377-7977-896F-FE95-A0AD209DF263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844F14-C79D-FFE5-6BCC-A661466D1CFF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444939-E2E3-84F6-6B28-EBB575B02790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AC13017-709C-F6ED-673A-9D16644F5FD0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FD9C697-7E84-5450-8AE5-F2EBB26E2E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5EA86F6-3ECE-C577-494F-3AE637A6547A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25F3A6E-4E78-41BB-7DFA-EFA2011A4F0B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03BF8EC-B056-56F6-8AF5-730809714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FD60D15F-BC5E-FF63-C7A9-176599AD2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63D10C-AB3F-72A9-EDE4-A90B5F17D1AF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9CB64F1-B0D8-420A-A91B-36981A293DE1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pic>
        <p:nvPicPr>
          <p:cNvPr id="24" name="Picture 424" descr="blank trimer.tif">
            <a:extLst>
              <a:ext uri="{FF2B5EF4-FFF2-40B4-BE49-F238E27FC236}">
                <a16:creationId xmlns:a16="http://schemas.microsoft.com/office/drawing/2014/main" id="{B854678B-1EBE-2121-DD2B-4030003C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b="3397"/>
          <a:stretch/>
        </p:blipFill>
        <p:spPr>
          <a:xfrm>
            <a:off x="5730471" y="2199154"/>
            <a:ext cx="2895806" cy="2689022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0B4683A-0BFA-CE4B-E986-E1BDC8249E82}"/>
              </a:ext>
            </a:extLst>
          </p:cNvPr>
          <p:cNvSpPr txBox="1"/>
          <p:nvPr/>
        </p:nvSpPr>
        <p:spPr>
          <a:xfrm>
            <a:off x="0" y="6432748"/>
            <a:ext cx="162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Courtesy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 Rouzeau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2E0B74-C253-BBE6-81DF-BCEED7017B2F}"/>
              </a:ext>
            </a:extLst>
          </p:cNvPr>
          <p:cNvSpPr txBox="1"/>
          <p:nvPr/>
        </p:nvSpPr>
        <p:spPr>
          <a:xfrm>
            <a:off x="4102974" y="1755934"/>
            <a:ext cx="162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ENV Trimer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BC3E5F6-A0C0-2C6C-EFFF-098524B144D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730471" y="1940600"/>
            <a:ext cx="624813" cy="554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A2AC417B-B967-1E63-6423-7B3553CD581B}"/>
              </a:ext>
            </a:extLst>
          </p:cNvPr>
          <p:cNvSpPr txBox="1"/>
          <p:nvPr/>
        </p:nvSpPr>
        <p:spPr>
          <a:xfrm>
            <a:off x="9184125" y="1342957"/>
            <a:ext cx="198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Conserved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A6D17B-178E-C72B-B1BC-F39388629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6" b="93109" l="34286" r="70041">
                        <a14:foregroundMark x1="34939" y1="50641" x2="34939" y2="50641"/>
                        <a14:foregroundMark x1="38367" y1="52083" x2="38367" y2="52083"/>
                        <a14:foregroundMark x1="43184" y1="53365" x2="43184" y2="53365"/>
                        <a14:foregroundMark x1="47184" y1="54167" x2="47184" y2="54167"/>
                        <a14:foregroundMark x1="50939" y1="53526" x2="50939" y2="53526"/>
                        <a14:foregroundMark x1="55184" y1="51122" x2="55184" y2="51122"/>
                        <a14:foregroundMark x1="59184" y1="47596" x2="59429" y2="47276"/>
                        <a14:foregroundMark x1="62612" y1="42628" x2="62612" y2="42628"/>
                        <a14:foregroundMark x1="66041" y1="37981" x2="66041" y2="37981"/>
                        <a14:foregroundMark x1="65796" y1="35096" x2="65796" y2="35096"/>
                      </a14:backgroundRemoval>
                    </a14:imgEffect>
                  </a14:imgLayer>
                </a14:imgProps>
              </a:ext>
            </a:extLst>
          </a:blip>
          <a:srcRect l="29903" t="32111" r="25351"/>
          <a:stretch/>
        </p:blipFill>
        <p:spPr>
          <a:xfrm rot="21236370" flipV="1">
            <a:off x="5157413" y="2190076"/>
            <a:ext cx="4325946" cy="334333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28D5E71A-7723-2353-9107-5C1FF2BC6AF3}"/>
              </a:ext>
            </a:extLst>
          </p:cNvPr>
          <p:cNvSpPr txBox="1"/>
          <p:nvPr/>
        </p:nvSpPr>
        <p:spPr>
          <a:xfrm>
            <a:off x="9309564" y="3806549"/>
            <a:ext cx="1690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Viral membrane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579AF60-9A63-B9CE-E903-8E9042951398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8372475" y="3991215"/>
            <a:ext cx="937089" cy="295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6B1DDBA-0B09-91E2-7E20-7F44612547F3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8626277" y="1527623"/>
            <a:ext cx="557848" cy="77832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5" name="Group 443">
            <a:extLst>
              <a:ext uri="{FF2B5EF4-FFF2-40B4-BE49-F238E27FC236}">
                <a16:creationId xmlns:a16="http://schemas.microsoft.com/office/drawing/2014/main" id="{371ACB6C-EE20-0478-5873-6E63E363BD0C}"/>
              </a:ext>
            </a:extLst>
          </p:cNvPr>
          <p:cNvGrpSpPr/>
          <p:nvPr/>
        </p:nvGrpSpPr>
        <p:grpSpPr>
          <a:xfrm>
            <a:off x="7491354" y="2379124"/>
            <a:ext cx="1692771" cy="759861"/>
            <a:chOff x="2915759" y="2073229"/>
            <a:chExt cx="2197237" cy="1076780"/>
          </a:xfrm>
        </p:grpSpPr>
        <p:sp>
          <p:nvSpPr>
            <p:cNvPr id="26" name="TextBox 444">
              <a:extLst>
                <a:ext uri="{FF2B5EF4-FFF2-40B4-BE49-F238E27FC236}">
                  <a16:creationId xmlns:a16="http://schemas.microsoft.com/office/drawing/2014/main" id="{95C27AA1-FD13-6AFF-14D2-8192C69755A5}"/>
                </a:ext>
              </a:extLst>
            </p:cNvPr>
            <p:cNvSpPr txBox="1"/>
            <p:nvPr/>
          </p:nvSpPr>
          <p:spPr>
            <a:xfrm>
              <a:off x="3715124" y="2073229"/>
              <a:ext cx="1397872" cy="1003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HM Patch</a:t>
              </a:r>
            </a:p>
          </p:txBody>
        </p:sp>
        <p:sp>
          <p:nvSpPr>
            <p:cNvPr id="27" name="Oval 445">
              <a:extLst>
                <a:ext uri="{FF2B5EF4-FFF2-40B4-BE49-F238E27FC236}">
                  <a16:creationId xmlns:a16="http://schemas.microsoft.com/office/drawing/2014/main" id="{FB86D0B1-2416-FBFE-07F3-E35DE506EA6A}"/>
                </a:ext>
              </a:extLst>
            </p:cNvPr>
            <p:cNvSpPr/>
            <p:nvPr/>
          </p:nvSpPr>
          <p:spPr>
            <a:xfrm>
              <a:off x="2915759" y="2621378"/>
              <a:ext cx="799365" cy="528631"/>
            </a:xfrm>
            <a:prstGeom prst="ellipse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25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ACC61-C69E-A7A4-2767-1E317B2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HIV </a:t>
            </a:r>
            <a:r>
              <a:rPr lang="fr-FR" sz="2800" dirty="0" err="1"/>
              <a:t>mutates</a:t>
            </a:r>
            <a:r>
              <a:rPr lang="fr-FR" sz="2800" dirty="0"/>
              <a:t> </a:t>
            </a:r>
            <a:r>
              <a:rPr lang="fr-FR" sz="2800" dirty="0" err="1"/>
              <a:t>constantly</a:t>
            </a:r>
            <a:r>
              <a:rPr lang="fr-FR" sz="2800" dirty="0"/>
              <a:t> </a:t>
            </a:r>
            <a:r>
              <a:rPr lang="fr-FR" sz="2800" dirty="0" err="1"/>
              <a:t>resulting</a:t>
            </a:r>
            <a:r>
              <a:rPr lang="fr-FR" sz="2800" dirty="0"/>
              <a:t> in an </a:t>
            </a:r>
            <a:r>
              <a:rPr lang="fr-FR" sz="2800" dirty="0" err="1"/>
              <a:t>extraordinary</a:t>
            </a:r>
            <a:r>
              <a:rPr lang="fr-FR" sz="2800" dirty="0"/>
              <a:t> </a:t>
            </a:r>
            <a:r>
              <a:rPr lang="fr-FR" sz="2800" dirty="0" err="1"/>
              <a:t>diversity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3E5128-AB8B-4DB7-F7FB-FE175A7FF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F45393-D632-8CE7-2AB4-A2FE4875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8" t="9771" r="39119" b="40229"/>
          <a:stretch/>
        </p:blipFill>
        <p:spPr>
          <a:xfrm>
            <a:off x="2003126" y="992038"/>
            <a:ext cx="3001992" cy="5180184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AC7176-9B91-F35D-9018-2ED4B180F357}"/>
              </a:ext>
            </a:extLst>
          </p:cNvPr>
          <p:cNvCxnSpPr>
            <a:cxnSpLocks/>
          </p:cNvCxnSpPr>
          <p:nvPr/>
        </p:nvCxnSpPr>
        <p:spPr>
          <a:xfrm flipH="1" flipV="1">
            <a:off x="2277374" y="3355675"/>
            <a:ext cx="543464" cy="5348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5C13E6D-E1FE-7D9E-F698-DE24828589D1}"/>
              </a:ext>
            </a:extLst>
          </p:cNvPr>
          <p:cNvCxnSpPr>
            <a:cxnSpLocks/>
          </p:cNvCxnSpPr>
          <p:nvPr/>
        </p:nvCxnSpPr>
        <p:spPr>
          <a:xfrm>
            <a:off x="1785668" y="3355675"/>
            <a:ext cx="491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D037BDB-74C3-ABDD-1D49-33774775571A}"/>
              </a:ext>
            </a:extLst>
          </p:cNvPr>
          <p:cNvSpPr txBox="1"/>
          <p:nvPr/>
        </p:nvSpPr>
        <p:spPr>
          <a:xfrm>
            <a:off x="732288" y="3171009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HIV virus</a:t>
            </a:r>
          </a:p>
        </p:txBody>
      </p:sp>
    </p:spTree>
    <p:extLst>
      <p:ext uri="{BB962C8B-B14F-4D97-AF65-F5344CB8AC3E}">
        <p14:creationId xmlns:p14="http://schemas.microsoft.com/office/powerpoint/2010/main" val="4016058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 err="1"/>
              <a:t>Isolating</a:t>
            </a:r>
            <a:r>
              <a:rPr lang="fr-FR" sz="2800" dirty="0"/>
              <a:t> </a:t>
            </a:r>
            <a:r>
              <a:rPr lang="fr-FR" sz="2800" dirty="0" err="1"/>
              <a:t>broadly</a:t>
            </a:r>
            <a:r>
              <a:rPr lang="fr-FR" sz="2800" dirty="0"/>
              <a:t>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longitudinal PC94 </a:t>
            </a:r>
            <a:r>
              <a:rPr lang="fr-FR" sz="2800" dirty="0" err="1"/>
              <a:t>samples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5A2FDC-D436-F5BB-542C-D1F4675927CE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8531AA-87EA-9255-D6F6-EF4F3F0D1DB8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543D23-EBF0-2EB0-22A8-F0A7D82557E7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D8F0824-0338-2126-E6EF-2FBCE075E722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DA47B7A-3298-8FBF-8A09-817238018C0D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82832457-93D5-8DCA-7DC2-F904B77B56BD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F5A7BC5C-E49C-2670-535B-F5FA6ED51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E8A5B6B4-68F5-8F90-208E-A14237E76C00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8CF18436-93E1-78DF-2C76-8B624C6843B5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4365821-E7D4-11E4-47AC-4B8CFC587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D8160E40-1915-A04D-27A8-820AA0F98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13DC5F-70EC-9162-E974-AD67EAB8069B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7D8D703D-8B82-5FD3-3628-7706574A9629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A20277-D1FE-ED3C-635B-20E8A3D5E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34" y="937694"/>
            <a:ext cx="4782736" cy="40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5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 err="1"/>
              <a:t>Isolating</a:t>
            </a:r>
            <a:r>
              <a:rPr lang="fr-FR" sz="2800" dirty="0"/>
              <a:t> </a:t>
            </a:r>
            <a:r>
              <a:rPr lang="fr-FR" sz="2800" dirty="0" err="1"/>
              <a:t>broadly</a:t>
            </a:r>
            <a:r>
              <a:rPr lang="fr-FR" sz="2800" dirty="0"/>
              <a:t>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longitudinal PC94 </a:t>
            </a:r>
            <a:r>
              <a:rPr lang="fr-FR" sz="2800" dirty="0" err="1"/>
              <a:t>samples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50F28-3D06-6690-63E8-5CF3EE6B6EDE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B453821-D694-413A-BB02-E33D0DA6D5F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9EE95DC-BDC0-9FC5-88A7-1EFB3262889F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B8C4FD4-E714-0C47-E4BB-DE4953EF3DA6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E9A17E0-8EF2-45E0-FF63-80545D9059D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39AC2E9-1826-4D25-A3EA-ED1D82EE2C14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EE42A59-6F07-78E3-9D40-F6C96725B58F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63BE59A-F9C3-9659-D7A0-376C0BD9EADB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8E679A4-DB19-DC43-9430-7AE422CD0970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92645D3-7A9B-E7CB-27FF-AAF7690FEC21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E2BE6D7-AB5B-30E5-76EC-CF380E1AE75A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8331342-BFA6-5E1A-7DBB-9E1AA44CE887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ABC9D4-EF5C-E5B1-C951-FDFA7C681241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D3B3BBC-4C1C-0FDA-56B9-188ADDF9A1F2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3C7546F-9FA0-B5AB-5091-8F3487AD0202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A4AF76-BF4F-076B-F6B5-475186913FCE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2BD7051-CB18-A6EE-CA8F-CBC016286D7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EC5C6E1-1982-17A9-D849-390597249394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C2FADBE-2242-E07B-7980-D816585320B3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0FE1CE2-BCE9-D2E3-3E9F-1B9004C78057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9DA8D4A-8D5C-8044-6DEA-F548126EA743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D5FE6EB2-1923-6648-873C-5228F2D8A265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B72F99A6-1BE6-2E6E-668C-806C08F98F1A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F7CB9BA-751D-8ACF-B5F9-32705DFB1D85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5A2FDC-D436-F5BB-542C-D1F4675927CE}"/>
              </a:ext>
            </a:extLst>
          </p:cNvPr>
          <p:cNvSpPr/>
          <p:nvPr/>
        </p:nvSpPr>
        <p:spPr>
          <a:xfrm>
            <a:off x="1491324" y="3815881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8531AA-87EA-9255-D6F6-EF4F3F0D1DB8}"/>
              </a:ext>
            </a:extLst>
          </p:cNvPr>
          <p:cNvSpPr/>
          <p:nvPr/>
        </p:nvSpPr>
        <p:spPr>
          <a:xfrm>
            <a:off x="2643324" y="3455881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543D23-EBF0-2EB0-22A8-F0A7D82557E7}"/>
              </a:ext>
            </a:extLst>
          </p:cNvPr>
          <p:cNvSpPr/>
          <p:nvPr/>
        </p:nvSpPr>
        <p:spPr>
          <a:xfrm>
            <a:off x="3795324" y="4175881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D8F0824-0338-2126-E6EF-2FBCE075E722}"/>
              </a:ext>
            </a:extLst>
          </p:cNvPr>
          <p:cNvGrpSpPr/>
          <p:nvPr/>
        </p:nvGrpSpPr>
        <p:grpSpPr>
          <a:xfrm>
            <a:off x="1893429" y="3067156"/>
            <a:ext cx="347791" cy="709150"/>
            <a:chOff x="5640647" y="3499897"/>
            <a:chExt cx="255794" cy="60681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DA47B7A-3298-8FBF-8A09-817238018C0D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82832457-93D5-8DCA-7DC2-F904B77B56BD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F5A7BC5C-E49C-2670-535B-F5FA6ED51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E8A5B6B4-68F5-8F90-208E-A14237E76C00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8CF18436-93E1-78DF-2C76-8B624C6843B5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E4365821-E7D4-11E4-47AC-4B8CFC5878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D8160E40-1915-A04D-27A8-820AA0F98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13DC5F-70EC-9162-E974-AD67EAB8069B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7D8D703D-8B82-5FD3-3628-7706574A9629}"/>
              </a:ext>
            </a:extLst>
          </p:cNvPr>
          <p:cNvSpPr txBox="1"/>
          <p:nvPr/>
        </p:nvSpPr>
        <p:spPr>
          <a:xfrm>
            <a:off x="1662358" y="253805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5EA9F24-DFDA-E214-D2A9-A341887904EE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FA355C7-5088-B4ED-83C7-883634261E51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2AA9D4-6C3B-8885-302E-9DEFE41C3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34" y="937694"/>
            <a:ext cx="4782736" cy="4000942"/>
          </a:xfrm>
          <a:prstGeom prst="rect">
            <a:avLst/>
          </a:prstGeom>
        </p:spPr>
      </p:pic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3FD0FD80-C9C0-45E2-4FDF-438F74576017}"/>
              </a:ext>
            </a:extLst>
          </p:cNvPr>
          <p:cNvSpPr/>
          <p:nvPr/>
        </p:nvSpPr>
        <p:spPr>
          <a:xfrm>
            <a:off x="6630271" y="4976220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Étoile : 5 branches 12">
            <a:extLst>
              <a:ext uri="{FF2B5EF4-FFF2-40B4-BE49-F238E27FC236}">
                <a16:creationId xmlns:a16="http://schemas.microsoft.com/office/drawing/2014/main" id="{9DBD6C3D-2BBC-0E12-0BD8-736589FA9A1D}"/>
              </a:ext>
            </a:extLst>
          </p:cNvPr>
          <p:cNvSpPr/>
          <p:nvPr/>
        </p:nvSpPr>
        <p:spPr>
          <a:xfrm>
            <a:off x="7085949" y="4982747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A666C4E1-A20D-231A-1CDB-5B6154648C44}"/>
              </a:ext>
            </a:extLst>
          </p:cNvPr>
          <p:cNvSpPr/>
          <p:nvPr/>
        </p:nvSpPr>
        <p:spPr>
          <a:xfrm>
            <a:off x="7633146" y="4989104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DD78F0-FCE0-4F43-1D88-21081D96F534}"/>
              </a:ext>
            </a:extLst>
          </p:cNvPr>
          <p:cNvSpPr/>
          <p:nvPr/>
        </p:nvSpPr>
        <p:spPr>
          <a:xfrm>
            <a:off x="666235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73E628-9B98-541B-C3D3-946A3559A58C}"/>
              </a:ext>
            </a:extLst>
          </p:cNvPr>
          <p:cNvSpPr/>
          <p:nvPr/>
        </p:nvSpPr>
        <p:spPr>
          <a:xfrm>
            <a:off x="7123269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967D9A-79EA-8236-4236-32C77BE80E5F}"/>
              </a:ext>
            </a:extLst>
          </p:cNvPr>
          <p:cNvSpPr/>
          <p:nvPr/>
        </p:nvSpPr>
        <p:spPr>
          <a:xfrm>
            <a:off x="7668870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82DF1ED-BB5F-6244-DCFD-D46EA971BEDB}"/>
              </a:ext>
            </a:extLst>
          </p:cNvPr>
          <p:cNvSpPr/>
          <p:nvPr/>
        </p:nvSpPr>
        <p:spPr>
          <a:xfrm>
            <a:off x="611675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AC2DC1-5138-0458-845C-2CAD04C6E3F8}"/>
              </a:ext>
            </a:extLst>
          </p:cNvPr>
          <p:cNvSpPr/>
          <p:nvPr/>
        </p:nvSpPr>
        <p:spPr>
          <a:xfrm>
            <a:off x="565224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3E30EC9-A9AA-31FB-CAD8-ECF9A96167D5}"/>
              </a:ext>
            </a:extLst>
          </p:cNvPr>
          <p:cNvSpPr/>
          <p:nvPr/>
        </p:nvSpPr>
        <p:spPr>
          <a:xfrm>
            <a:off x="8134415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721E7AC-CB20-2A3B-F957-5A87B0EBE44A}"/>
              </a:ext>
            </a:extLst>
          </p:cNvPr>
          <p:cNvSpPr/>
          <p:nvPr/>
        </p:nvSpPr>
        <p:spPr>
          <a:xfrm>
            <a:off x="8672588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42FD145-BB63-4EE2-9032-F3ACD67301F3}"/>
              </a:ext>
            </a:extLst>
          </p:cNvPr>
          <p:cNvSpPr/>
          <p:nvPr/>
        </p:nvSpPr>
        <p:spPr>
          <a:xfrm>
            <a:off x="913949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5808EB1-9550-23CB-5650-45711DA96F92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3301673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25829" cy="560387"/>
          </a:xfrm>
        </p:spPr>
        <p:txBody>
          <a:bodyPr/>
          <a:lstStyle/>
          <a:p>
            <a:pPr algn="ctr"/>
            <a:r>
              <a:rPr lang="fr-FR" sz="2800" dirty="0" err="1"/>
              <a:t>Isolating</a:t>
            </a:r>
            <a:r>
              <a:rPr lang="fr-FR" sz="2800" dirty="0"/>
              <a:t> </a:t>
            </a:r>
            <a:r>
              <a:rPr lang="fr-FR" sz="2800" dirty="0" err="1"/>
              <a:t>broadly</a:t>
            </a:r>
            <a:r>
              <a:rPr lang="fr-FR" sz="2800" dirty="0"/>
              <a:t>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longitudinal PC94 </a:t>
            </a:r>
            <a:r>
              <a:rPr lang="fr-FR" sz="2800" dirty="0" err="1"/>
              <a:t>samples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50F28-3D06-6690-63E8-5CF3EE6B6EDE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B453821-D694-413A-BB02-E33D0DA6D5F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9EE95DC-BDC0-9FC5-88A7-1EFB3262889F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B8C4FD4-E714-0C47-E4BB-DE4953EF3DA6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E9A17E0-8EF2-45E0-FF63-80545D9059D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39AC2E9-1826-4D25-A3EA-ED1D82EE2C14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EE42A59-6F07-78E3-9D40-F6C96725B58F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63BE59A-F9C3-9659-D7A0-376C0BD9EADB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8E679A4-DB19-DC43-9430-7AE422CD0970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92645D3-7A9B-E7CB-27FF-AAF7690FEC21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E2BE6D7-AB5B-30E5-76EC-CF380E1AE75A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8331342-BFA6-5E1A-7DBB-9E1AA44CE887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5ABC9D4-EF5C-E5B1-C951-FDFA7C681241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D3B3BBC-4C1C-0FDA-56B9-188ADDF9A1F2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3C7546F-9FA0-B5AB-5091-8F3487AD0202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A4AF76-BF4F-076B-F6B5-475186913FCE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2BD7051-CB18-A6EE-CA8F-CBC016286D7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EC5C6E1-1982-17A9-D849-390597249394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C2FADBE-2242-E07B-7980-D816585320B3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10FE1CE2-BCE9-D2E3-3E9F-1B9004C78057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89DA8D4A-8D5C-8044-6DEA-F548126EA743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D5FE6EB2-1923-6648-873C-5228F2D8A265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B72F99A6-1BE6-2E6E-668C-806C08F98F1A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F7CB9BA-751D-8ACF-B5F9-32705DFB1D85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5EA9F24-DFDA-E214-D2A9-A341887904EE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FA355C7-5088-B4ED-83C7-883634261E51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" name="Étoile : 5 branches 7">
            <a:extLst>
              <a:ext uri="{FF2B5EF4-FFF2-40B4-BE49-F238E27FC236}">
                <a16:creationId xmlns:a16="http://schemas.microsoft.com/office/drawing/2014/main" id="{3FD0FD80-C9C0-45E2-4FDF-438F74576017}"/>
              </a:ext>
            </a:extLst>
          </p:cNvPr>
          <p:cNvSpPr/>
          <p:nvPr/>
        </p:nvSpPr>
        <p:spPr>
          <a:xfrm>
            <a:off x="6630271" y="4976220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Étoile : 5 branches 12">
            <a:extLst>
              <a:ext uri="{FF2B5EF4-FFF2-40B4-BE49-F238E27FC236}">
                <a16:creationId xmlns:a16="http://schemas.microsoft.com/office/drawing/2014/main" id="{9DBD6C3D-2BBC-0E12-0BD8-736589FA9A1D}"/>
              </a:ext>
            </a:extLst>
          </p:cNvPr>
          <p:cNvSpPr/>
          <p:nvPr/>
        </p:nvSpPr>
        <p:spPr>
          <a:xfrm>
            <a:off x="7085949" y="4982747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A666C4E1-A20D-231A-1CDB-5B6154648C44}"/>
              </a:ext>
            </a:extLst>
          </p:cNvPr>
          <p:cNvSpPr/>
          <p:nvPr/>
        </p:nvSpPr>
        <p:spPr>
          <a:xfrm>
            <a:off x="7633146" y="4989104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DD78F0-FCE0-4F43-1D88-21081D96F534}"/>
              </a:ext>
            </a:extLst>
          </p:cNvPr>
          <p:cNvSpPr/>
          <p:nvPr/>
        </p:nvSpPr>
        <p:spPr>
          <a:xfrm>
            <a:off x="666235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73E628-9B98-541B-C3D3-946A3559A58C}"/>
              </a:ext>
            </a:extLst>
          </p:cNvPr>
          <p:cNvSpPr/>
          <p:nvPr/>
        </p:nvSpPr>
        <p:spPr>
          <a:xfrm>
            <a:off x="7123269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967D9A-79EA-8236-4236-32C77BE80E5F}"/>
              </a:ext>
            </a:extLst>
          </p:cNvPr>
          <p:cNvSpPr/>
          <p:nvPr/>
        </p:nvSpPr>
        <p:spPr>
          <a:xfrm>
            <a:off x="7668870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82DF1ED-BB5F-6244-DCFD-D46EA971BEDB}"/>
              </a:ext>
            </a:extLst>
          </p:cNvPr>
          <p:cNvSpPr/>
          <p:nvPr/>
        </p:nvSpPr>
        <p:spPr>
          <a:xfrm>
            <a:off x="611675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3AC2DC1-5138-0458-845C-2CAD04C6E3F8}"/>
              </a:ext>
            </a:extLst>
          </p:cNvPr>
          <p:cNvSpPr/>
          <p:nvPr/>
        </p:nvSpPr>
        <p:spPr>
          <a:xfrm>
            <a:off x="565224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3E30EC9-A9AA-31FB-CAD8-ECF9A96167D5}"/>
              </a:ext>
            </a:extLst>
          </p:cNvPr>
          <p:cNvSpPr/>
          <p:nvPr/>
        </p:nvSpPr>
        <p:spPr>
          <a:xfrm>
            <a:off x="8134415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721E7AC-CB20-2A3B-F957-5A87B0EBE44A}"/>
              </a:ext>
            </a:extLst>
          </p:cNvPr>
          <p:cNvSpPr/>
          <p:nvPr/>
        </p:nvSpPr>
        <p:spPr>
          <a:xfrm>
            <a:off x="8672588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42FD145-BB63-4EE2-9032-F3ACD67301F3}"/>
              </a:ext>
            </a:extLst>
          </p:cNvPr>
          <p:cNvSpPr/>
          <p:nvPr/>
        </p:nvSpPr>
        <p:spPr>
          <a:xfrm>
            <a:off x="913949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9345F850-0245-8AB1-01BC-773C9312811C}"/>
              </a:ext>
            </a:extLst>
          </p:cNvPr>
          <p:cNvSpPr/>
          <p:nvPr/>
        </p:nvSpPr>
        <p:spPr>
          <a:xfrm>
            <a:off x="4130021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61E590A4-54B6-E1B5-0BAE-BE3629323489}"/>
              </a:ext>
            </a:extLst>
          </p:cNvPr>
          <p:cNvSpPr/>
          <p:nvPr/>
        </p:nvSpPr>
        <p:spPr>
          <a:xfrm>
            <a:off x="5129000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4A6BDE74-9717-FCD9-450A-CB0427D21540}"/>
              </a:ext>
            </a:extLst>
          </p:cNvPr>
          <p:cNvSpPr/>
          <p:nvPr/>
        </p:nvSpPr>
        <p:spPr>
          <a:xfrm>
            <a:off x="5685299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04A31A0A-2A15-6723-BC54-D888DA1D2024}"/>
              </a:ext>
            </a:extLst>
          </p:cNvPr>
          <p:cNvSpPr/>
          <p:nvPr/>
        </p:nvSpPr>
        <p:spPr>
          <a:xfrm>
            <a:off x="7144832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lèche : bas 40">
            <a:extLst>
              <a:ext uri="{FF2B5EF4-FFF2-40B4-BE49-F238E27FC236}">
                <a16:creationId xmlns:a16="http://schemas.microsoft.com/office/drawing/2014/main" id="{C1A12113-28F6-2A9E-BAFA-2C7B731BD8CF}"/>
              </a:ext>
            </a:extLst>
          </p:cNvPr>
          <p:cNvSpPr/>
          <p:nvPr/>
        </p:nvSpPr>
        <p:spPr>
          <a:xfrm>
            <a:off x="4677187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DED41D38-77AF-C33D-2681-720C8D689EB8}"/>
              </a:ext>
            </a:extLst>
          </p:cNvPr>
          <p:cNvSpPr/>
          <p:nvPr/>
        </p:nvSpPr>
        <p:spPr>
          <a:xfrm>
            <a:off x="7691998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2E777279-59A1-F050-D619-39D042D7A5AB}"/>
              </a:ext>
            </a:extLst>
          </p:cNvPr>
          <p:cNvSpPr/>
          <p:nvPr/>
        </p:nvSpPr>
        <p:spPr>
          <a:xfrm>
            <a:off x="8143811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B72F3D40-8BF9-80C3-853C-744E9FA8B4F5}"/>
              </a:ext>
            </a:extLst>
          </p:cNvPr>
          <p:cNvSpPr/>
          <p:nvPr/>
        </p:nvSpPr>
        <p:spPr>
          <a:xfrm>
            <a:off x="9149744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7ACBC21-35B8-EB14-1CEA-0835C28A360B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46010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809700" y="208837"/>
            <a:ext cx="7886700" cy="560387"/>
          </a:xfrm>
        </p:spPr>
        <p:txBody>
          <a:bodyPr/>
          <a:lstStyle/>
          <a:p>
            <a:pPr algn="ctr"/>
            <a:r>
              <a:rPr lang="fr-FR" sz="2800" dirty="0" err="1"/>
              <a:t>Conventional</a:t>
            </a:r>
            <a:r>
              <a:rPr lang="fr-FR" sz="2800" dirty="0"/>
              <a:t> </a:t>
            </a:r>
            <a:r>
              <a:rPr lang="fr-FR" sz="2800" dirty="0" err="1"/>
              <a:t>sorting</a:t>
            </a:r>
            <a:r>
              <a:rPr lang="fr-FR" sz="2800" dirty="0"/>
              <a:t> </a:t>
            </a:r>
            <a:r>
              <a:rPr lang="fr-FR" sz="2800" dirty="0" err="1"/>
              <a:t>yields</a:t>
            </a:r>
            <a:r>
              <a:rPr lang="fr-FR" sz="2800" dirty="0"/>
              <a:t> </a:t>
            </a:r>
            <a:r>
              <a:rPr lang="fr-FR" sz="2800" dirty="0" err="1"/>
              <a:t>limited</a:t>
            </a:r>
            <a:r>
              <a:rPr lang="fr-FR" sz="2800" dirty="0"/>
              <a:t> information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2623" r="23906"/>
          <a:stretch/>
        </p:blipFill>
        <p:spPr>
          <a:xfrm>
            <a:off x="5519936" y="791022"/>
            <a:ext cx="3757415" cy="534522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9753CF2-E189-8587-83AA-79B96C06B766}"/>
              </a:ext>
            </a:extLst>
          </p:cNvPr>
          <p:cNvSpPr/>
          <p:nvPr/>
        </p:nvSpPr>
        <p:spPr>
          <a:xfrm>
            <a:off x="7063195" y="928134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F887EB-B74D-6DC0-EF9D-CDE95CCC9015}"/>
              </a:ext>
            </a:extLst>
          </p:cNvPr>
          <p:cNvSpPr/>
          <p:nvPr/>
        </p:nvSpPr>
        <p:spPr>
          <a:xfrm>
            <a:off x="7896200" y="1772816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EF5A57">
                  <a:tint val="66000"/>
                  <a:satMod val="160000"/>
                </a:srgbClr>
              </a:gs>
              <a:gs pos="50000">
                <a:srgbClr val="EF5A57">
                  <a:tint val="44500"/>
                  <a:satMod val="160000"/>
                </a:srgbClr>
              </a:gs>
              <a:gs pos="100000">
                <a:srgbClr val="EF5A57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F785F7-8D77-9084-2AC9-6C008D3FEE8A}"/>
              </a:ext>
            </a:extLst>
          </p:cNvPr>
          <p:cNvSpPr/>
          <p:nvPr/>
        </p:nvSpPr>
        <p:spPr>
          <a:xfrm>
            <a:off x="8616280" y="3391187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91CA71">
                  <a:tint val="66000"/>
                  <a:satMod val="160000"/>
                </a:srgbClr>
              </a:gs>
              <a:gs pos="50000">
                <a:srgbClr val="91CA71">
                  <a:tint val="44500"/>
                  <a:satMod val="160000"/>
                </a:srgbClr>
              </a:gs>
              <a:gs pos="100000">
                <a:srgbClr val="91CA71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8EAC70-605B-787A-FFD2-D9F1F96580B5}"/>
              </a:ext>
            </a:extLst>
          </p:cNvPr>
          <p:cNvSpPr/>
          <p:nvPr/>
        </p:nvSpPr>
        <p:spPr>
          <a:xfrm>
            <a:off x="8400256" y="458112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F45555-B2A8-EB88-63C3-35C424216B4F}"/>
              </a:ext>
            </a:extLst>
          </p:cNvPr>
          <p:cNvSpPr txBox="1"/>
          <p:nvPr/>
        </p:nvSpPr>
        <p:spPr>
          <a:xfrm>
            <a:off x="8234424" y="1876182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E44349-4E71-1691-0456-5B6AD4A6A580}"/>
              </a:ext>
            </a:extLst>
          </p:cNvPr>
          <p:cNvSpPr txBox="1"/>
          <p:nvPr/>
        </p:nvSpPr>
        <p:spPr>
          <a:xfrm>
            <a:off x="5749875" y="70281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0DD3FD-DFCE-98D2-D604-60FAB5379F08}"/>
              </a:ext>
            </a:extLst>
          </p:cNvPr>
          <p:cNvSpPr txBox="1"/>
          <p:nvPr/>
        </p:nvSpPr>
        <p:spPr>
          <a:xfrm>
            <a:off x="6030565" y="18761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7E2D-44C4-422E-388F-38DBB1405BD6}"/>
              </a:ext>
            </a:extLst>
          </p:cNvPr>
          <p:cNvSpPr txBox="1"/>
          <p:nvPr/>
        </p:nvSpPr>
        <p:spPr>
          <a:xfrm>
            <a:off x="6755209" y="224896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E8EEBA-0C10-5DD0-69C6-EF0B989CEE5E}"/>
              </a:ext>
            </a:extLst>
          </p:cNvPr>
          <p:cNvSpPr txBox="1"/>
          <p:nvPr/>
        </p:nvSpPr>
        <p:spPr>
          <a:xfrm>
            <a:off x="8976331" y="314600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1CA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1CA7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37D40E-3397-04A2-3E0A-C65C8A021E40}"/>
              </a:ext>
            </a:extLst>
          </p:cNvPr>
          <p:cNvSpPr txBox="1"/>
          <p:nvPr/>
        </p:nvSpPr>
        <p:spPr>
          <a:xfrm>
            <a:off x="8917316" y="445646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6F0B73-BE6B-EDBC-1019-FE3BF517BB4C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95D85B-6AFD-5CF8-09E2-4F923619B8F4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1E2D4D-1A63-8946-6B26-513050082F4A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6E35DD-1135-F77D-2E99-7F3477DDD9C6}"/>
              </a:ext>
            </a:extLst>
          </p:cNvPr>
          <p:cNvSpPr/>
          <p:nvPr/>
        </p:nvSpPr>
        <p:spPr>
          <a:xfrm>
            <a:off x="8139411" y="1449238"/>
            <a:ext cx="11379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49449C-9788-F799-4333-FF9BA9F1EE3B}"/>
              </a:ext>
            </a:extLst>
          </p:cNvPr>
          <p:cNvSpPr/>
          <p:nvPr/>
        </p:nvSpPr>
        <p:spPr>
          <a:xfrm>
            <a:off x="7769102" y="4869391"/>
            <a:ext cx="1603261" cy="67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41E94172-8719-A905-42B1-B602BFC7D0D8}"/>
              </a:ext>
            </a:extLst>
          </p:cNvPr>
          <p:cNvSpPr/>
          <p:nvPr/>
        </p:nvSpPr>
        <p:spPr>
          <a:xfrm>
            <a:off x="9696400" y="3048000"/>
            <a:ext cx="212105" cy="182116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EA621E-93AC-9490-D77A-3F37329C1506}"/>
              </a:ext>
            </a:extLst>
          </p:cNvPr>
          <p:cNvSpPr txBox="1"/>
          <p:nvPr/>
        </p:nvSpPr>
        <p:spPr>
          <a:xfrm>
            <a:off x="9989170" y="3778766"/>
            <a:ext cx="169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ENV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trimers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3D8892E-6EFA-294C-EF57-C17BD3411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9456BFF-7538-C905-4456-760F7F86F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09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2623" r="25825"/>
          <a:stretch/>
        </p:blipFill>
        <p:spPr>
          <a:xfrm>
            <a:off x="5519936" y="791022"/>
            <a:ext cx="3523526" cy="53452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ECD098-AEC3-34AB-3146-A517A758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1AFE1F-BA26-1F2C-71F1-BEBF1EC3D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F07594-86B2-1FD8-0937-8721FA086597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1B264-EF58-49E3-F9D7-8B095A49CA36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A60A672-0E00-1150-D186-308E37CCE8F6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413F301-E0F1-017C-47E6-567ABBB3EDAE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FB3587F-BFEA-5C4D-DA79-6F27EE87F4E8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11534-96B0-510D-6A28-817B40EC8524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949242-429A-9E41-B21B-E425AFA36062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06CFAE-6D43-ED4A-8059-D2DA59BCD8CB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B89368-BA2C-7865-CD00-AAAB384CF0FC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6278045-5E43-3E1B-5973-E92080F30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75" y="4095585"/>
            <a:ext cx="527175" cy="4752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CD4DB3-8164-E0B8-6C29-82C25FA25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139">
            <a:off x="8884815" y="2765212"/>
            <a:ext cx="527175" cy="4752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7D95FD6-D1D3-0995-129D-F2A93EC003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41260"/>
            <a:ext cx="527175" cy="4752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CCB9F2D-B831-043D-A8C3-1FFD6986E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51">
            <a:off x="7316413" y="1336061"/>
            <a:ext cx="526908" cy="474959"/>
          </a:xfrm>
          <a:prstGeom prst="rect">
            <a:avLst/>
          </a:prstGeom>
        </p:spPr>
      </p:pic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CFB7826C-4890-F88B-9563-FC138AD4EBEF}"/>
              </a:ext>
            </a:extLst>
          </p:cNvPr>
          <p:cNvSpPr/>
          <p:nvPr/>
        </p:nvSpPr>
        <p:spPr>
          <a:xfrm>
            <a:off x="6983165" y="968829"/>
            <a:ext cx="255835" cy="27214"/>
          </a:xfrm>
          <a:custGeom>
            <a:avLst/>
            <a:gdLst>
              <a:gd name="connsiteX0" fmla="*/ 255835 w 255835"/>
              <a:gd name="connsiteY0" fmla="*/ 5442 h 27214"/>
              <a:gd name="connsiteX1" fmla="*/ 228621 w 255835"/>
              <a:gd name="connsiteY1" fmla="*/ 16328 h 27214"/>
              <a:gd name="connsiteX2" fmla="*/ 136092 w 255835"/>
              <a:gd name="connsiteY2" fmla="*/ 27214 h 27214"/>
              <a:gd name="connsiteX3" fmla="*/ 10906 w 255835"/>
              <a:gd name="connsiteY3" fmla="*/ 21771 h 27214"/>
              <a:gd name="connsiteX4" fmla="*/ 21 w 255835"/>
              <a:gd name="connsiteY4" fmla="*/ 0 h 2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5" h="27214">
                <a:moveTo>
                  <a:pt x="255835" y="5442"/>
                </a:moveTo>
                <a:cubicBezTo>
                  <a:pt x="246764" y="9071"/>
                  <a:pt x="238047" y="13757"/>
                  <a:pt x="228621" y="16328"/>
                </a:cubicBezTo>
                <a:cubicBezTo>
                  <a:pt x="206778" y="22286"/>
                  <a:pt x="151424" y="25820"/>
                  <a:pt x="136092" y="27214"/>
                </a:cubicBezTo>
                <a:cubicBezTo>
                  <a:pt x="94363" y="25400"/>
                  <a:pt x="52149" y="28370"/>
                  <a:pt x="10906" y="21771"/>
                </a:cubicBezTo>
                <a:cubicBezTo>
                  <a:pt x="-985" y="19868"/>
                  <a:pt x="21" y="7564"/>
                  <a:pt x="21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 : en arc 31">
            <a:extLst>
              <a:ext uri="{FF2B5EF4-FFF2-40B4-BE49-F238E27FC236}">
                <a16:creationId xmlns:a16="http://schemas.microsoft.com/office/drawing/2014/main" id="{87895CF4-FBD0-ABF9-CEED-4E603C09DB4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8233" y="1723862"/>
            <a:ext cx="167005" cy="12089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 : en arc 34">
            <a:extLst>
              <a:ext uri="{FF2B5EF4-FFF2-40B4-BE49-F238E27FC236}">
                <a16:creationId xmlns:a16="http://schemas.microsoft.com/office/drawing/2014/main" id="{A8CAA253-71DB-12AB-4E58-B65E56F15A27}"/>
              </a:ext>
            </a:extLst>
          </p:cNvPr>
          <p:cNvCxnSpPr/>
          <p:nvPr/>
        </p:nvCxnSpPr>
        <p:spPr>
          <a:xfrm rot="10800000" flipV="1">
            <a:off x="8894067" y="3103905"/>
            <a:ext cx="159261" cy="9983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068CF3DA-C5B5-189F-3982-B6FB7A062307}"/>
              </a:ext>
            </a:extLst>
          </p:cNvPr>
          <p:cNvCxnSpPr>
            <a:endCxn id="3" idx="3"/>
          </p:cNvCxnSpPr>
          <p:nvPr/>
        </p:nvCxnSpPr>
        <p:spPr>
          <a:xfrm rot="10800000" flipV="1">
            <a:off x="8867006" y="4410397"/>
            <a:ext cx="176456" cy="12617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D5D93F8-467A-978E-2735-58E39BDCFA98}"/>
              </a:ext>
            </a:extLst>
          </p:cNvPr>
          <p:cNvSpPr/>
          <p:nvPr/>
        </p:nvSpPr>
        <p:spPr>
          <a:xfrm>
            <a:off x="8075819" y="1449237"/>
            <a:ext cx="1201532" cy="41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1E64AE-19D6-EA76-36B7-CD1F93CE9725}"/>
              </a:ext>
            </a:extLst>
          </p:cNvPr>
          <p:cNvSpPr/>
          <p:nvPr/>
        </p:nvSpPr>
        <p:spPr>
          <a:xfrm>
            <a:off x="7769102" y="4869391"/>
            <a:ext cx="1603261" cy="67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57226" y="188916"/>
            <a:ext cx="9543230" cy="560387"/>
          </a:xfrm>
        </p:spPr>
        <p:txBody>
          <a:bodyPr/>
          <a:lstStyle/>
          <a:p>
            <a:pPr algn="ctr"/>
            <a:r>
              <a:rPr lang="fr-FR" sz="2800" dirty="0"/>
              <a:t>The </a:t>
            </a:r>
            <a:r>
              <a:rPr lang="fr-FR" sz="2800" dirty="0" err="1"/>
              <a:t>LIBRAseq</a:t>
            </a:r>
            <a:r>
              <a:rPr lang="fr-FR" sz="2800" dirty="0"/>
              <a:t> </a:t>
            </a:r>
            <a:r>
              <a:rPr lang="fr-FR" sz="2800" dirty="0" err="1"/>
              <a:t>approach</a:t>
            </a:r>
            <a:r>
              <a:rPr lang="fr-FR" sz="2800" dirty="0"/>
              <a:t> </a:t>
            </a:r>
            <a:r>
              <a:rPr lang="fr-FR" sz="2800" dirty="0" err="1"/>
              <a:t>make</a:t>
            </a:r>
            <a:r>
              <a:rPr lang="fr-FR" sz="2800" dirty="0"/>
              <a:t> use of </a:t>
            </a:r>
            <a:r>
              <a:rPr lang="fr-FR" sz="2800" dirty="0" err="1"/>
              <a:t>oligonucleotide</a:t>
            </a:r>
            <a:r>
              <a:rPr lang="fr-FR" sz="2800" dirty="0"/>
              <a:t> </a:t>
            </a:r>
            <a:r>
              <a:rPr lang="fr-FR" sz="2800" dirty="0" err="1"/>
              <a:t>barcodes</a:t>
            </a:r>
            <a:endParaRPr lang="fr-FR" sz="2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F622F3-0924-B84C-5561-0E5FAAFA3096}"/>
              </a:ext>
            </a:extLst>
          </p:cNvPr>
          <p:cNvSpPr txBox="1"/>
          <p:nvPr/>
        </p:nvSpPr>
        <p:spPr>
          <a:xfrm>
            <a:off x="7881683" y="1876182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Anti-CD20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22D72C-4E96-2177-3A89-66FDABB6697D}"/>
              </a:ext>
            </a:extLst>
          </p:cNvPr>
          <p:cNvSpPr txBox="1"/>
          <p:nvPr/>
        </p:nvSpPr>
        <p:spPr>
          <a:xfrm>
            <a:off x="5749875" y="70281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Anti-CD19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BEE6E3-071C-6DCC-A7C8-F4577C92855C}"/>
              </a:ext>
            </a:extLst>
          </p:cNvPr>
          <p:cNvSpPr txBox="1"/>
          <p:nvPr/>
        </p:nvSpPr>
        <p:spPr>
          <a:xfrm>
            <a:off x="6030565" y="18761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CD19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7C971D7-0749-9D65-9EBD-8195759B03EA}"/>
              </a:ext>
            </a:extLst>
          </p:cNvPr>
          <p:cNvSpPr txBox="1"/>
          <p:nvPr/>
        </p:nvSpPr>
        <p:spPr>
          <a:xfrm>
            <a:off x="6755209" y="224896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CD20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690DD1B-AA1C-69FE-191E-AFD255651B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822689F-AD00-0FB2-605B-5F27DE8F30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7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5" t="2623" r="26134"/>
          <a:stretch/>
        </p:blipFill>
        <p:spPr>
          <a:xfrm>
            <a:off x="5519935" y="791022"/>
            <a:ext cx="3485823" cy="5345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7EFF3-1EC0-8FBD-59F9-D6F5BE6A6E4A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852A4-ED45-86A5-FEE9-B53B16CD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3D12E-1502-B701-BC09-98911C4A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4CFDF2-08FE-88C6-ECE6-C5B762C44E0E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2E561-A0D3-BC72-D382-7FDCACEAFFDE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053141" cy="560387"/>
          </a:xfrm>
        </p:spPr>
        <p:txBody>
          <a:bodyPr/>
          <a:lstStyle/>
          <a:p>
            <a:pPr algn="ctr"/>
            <a:r>
              <a:rPr lang="fr-FR" sz="2800" dirty="0" err="1"/>
              <a:t>LIBRAseq</a:t>
            </a:r>
            <a:r>
              <a:rPr lang="fr-FR" sz="2800" dirty="0"/>
              <a:t> : an </a:t>
            </a:r>
            <a:r>
              <a:rPr lang="fr-FR" sz="2800" dirty="0" err="1"/>
              <a:t>almost</a:t>
            </a:r>
            <a:r>
              <a:rPr lang="fr-FR" sz="2800" dirty="0"/>
              <a:t> </a:t>
            </a:r>
            <a:r>
              <a:rPr lang="fr-FR" sz="2800" dirty="0" err="1"/>
              <a:t>limitless</a:t>
            </a:r>
            <a:r>
              <a:rPr lang="fr-FR" sz="2800" dirty="0"/>
              <a:t> </a:t>
            </a:r>
            <a:r>
              <a:rPr lang="fr-FR" sz="2800" dirty="0" err="1"/>
              <a:t>number</a:t>
            </a:r>
            <a:r>
              <a:rPr lang="fr-FR" sz="2800" dirty="0"/>
              <a:t> of </a:t>
            </a:r>
            <a:r>
              <a:rPr lang="fr-FR" sz="2800" dirty="0" err="1"/>
              <a:t>baits</a:t>
            </a:r>
            <a:r>
              <a:rPr lang="fr-FR" sz="2800" dirty="0"/>
              <a:t> can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endParaRPr lang="fr-FR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229E0-958F-5C13-6048-C0A19677F314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6DAD26-AF8A-EB83-528E-0053178572CF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B5081-A966-1C25-57D3-7DA390CBE9CF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AC0D92-2D6E-60EA-C453-04AFAD049912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5F7570-88D3-0361-0FD5-82038AA785CC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EC68D66-4493-7EB3-CEA5-C7471E8A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7BF9D7E-BB5B-336A-7846-746D708E4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E65FD73-4CCE-C5BC-A7E6-D72B069A30E7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BFB313-634D-6261-B0DE-3C94BD6FF6C4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3AB7D0E-F1D1-F01A-828A-0095DD4BE1F7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F2ECABC-288B-B02F-DBD8-A03001B924B5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F6D863E-0DD3-E173-15E7-53DBF6DF8420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6CD134-266C-A328-9FDC-06E54F05BD9D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E90F92-6D00-3EC3-C46A-DAE3FA05330A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6713CD-29F3-F358-CD29-6139F8F72259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79BE26-3265-F18F-0C67-3BABFC62384B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19BA4ED0-A83C-8D9B-D7D2-0F9F0E9E74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75" y="4095585"/>
            <a:ext cx="527175" cy="4752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B0EC2FA3-E3B2-E2A7-ADBF-CC655773C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139">
            <a:off x="8884815" y="2765212"/>
            <a:ext cx="527175" cy="4752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0289F4DB-7F9E-1E7B-C6F7-4ED51EC81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41260"/>
            <a:ext cx="527175" cy="4752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0198BE2-6178-5B4D-37F1-D925BA61F7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51">
            <a:off x="7316413" y="1336061"/>
            <a:ext cx="526908" cy="474959"/>
          </a:xfrm>
          <a:prstGeom prst="rect">
            <a:avLst/>
          </a:prstGeom>
        </p:spPr>
      </p:pic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8F589D4C-BB0D-4A1E-0A76-74982D99413B}"/>
              </a:ext>
            </a:extLst>
          </p:cNvPr>
          <p:cNvSpPr/>
          <p:nvPr/>
        </p:nvSpPr>
        <p:spPr>
          <a:xfrm>
            <a:off x="6983165" y="968829"/>
            <a:ext cx="255835" cy="27214"/>
          </a:xfrm>
          <a:custGeom>
            <a:avLst/>
            <a:gdLst>
              <a:gd name="connsiteX0" fmla="*/ 255835 w 255835"/>
              <a:gd name="connsiteY0" fmla="*/ 5442 h 27214"/>
              <a:gd name="connsiteX1" fmla="*/ 228621 w 255835"/>
              <a:gd name="connsiteY1" fmla="*/ 16328 h 27214"/>
              <a:gd name="connsiteX2" fmla="*/ 136092 w 255835"/>
              <a:gd name="connsiteY2" fmla="*/ 27214 h 27214"/>
              <a:gd name="connsiteX3" fmla="*/ 10906 w 255835"/>
              <a:gd name="connsiteY3" fmla="*/ 21771 h 27214"/>
              <a:gd name="connsiteX4" fmla="*/ 21 w 255835"/>
              <a:gd name="connsiteY4" fmla="*/ 0 h 2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5" h="27214">
                <a:moveTo>
                  <a:pt x="255835" y="5442"/>
                </a:moveTo>
                <a:cubicBezTo>
                  <a:pt x="246764" y="9071"/>
                  <a:pt x="238047" y="13757"/>
                  <a:pt x="228621" y="16328"/>
                </a:cubicBezTo>
                <a:cubicBezTo>
                  <a:pt x="206778" y="22286"/>
                  <a:pt x="151424" y="25820"/>
                  <a:pt x="136092" y="27214"/>
                </a:cubicBezTo>
                <a:cubicBezTo>
                  <a:pt x="94363" y="25400"/>
                  <a:pt x="52149" y="28370"/>
                  <a:pt x="10906" y="21771"/>
                </a:cubicBezTo>
                <a:cubicBezTo>
                  <a:pt x="-985" y="19868"/>
                  <a:pt x="21" y="7564"/>
                  <a:pt x="21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EBEF12D6-BCC5-169D-931B-85592CC561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8233" y="1723862"/>
            <a:ext cx="167005" cy="12089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3DBE0EDD-D4CF-8C15-4D69-711740C226F7}"/>
              </a:ext>
            </a:extLst>
          </p:cNvPr>
          <p:cNvCxnSpPr/>
          <p:nvPr/>
        </p:nvCxnSpPr>
        <p:spPr>
          <a:xfrm rot="10800000" flipV="1">
            <a:off x="8894067" y="3103905"/>
            <a:ext cx="159261" cy="9983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 : en arc 48">
            <a:extLst>
              <a:ext uri="{FF2B5EF4-FFF2-40B4-BE49-F238E27FC236}">
                <a16:creationId xmlns:a16="http://schemas.microsoft.com/office/drawing/2014/main" id="{1FE6F996-9C5A-10C8-575C-8A786C3AE35A}"/>
              </a:ext>
            </a:extLst>
          </p:cNvPr>
          <p:cNvCxnSpPr>
            <a:endCxn id="35" idx="3"/>
          </p:cNvCxnSpPr>
          <p:nvPr/>
        </p:nvCxnSpPr>
        <p:spPr>
          <a:xfrm rot="10800000" flipV="1">
            <a:off x="8867006" y="4410397"/>
            <a:ext cx="176456" cy="12617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F1365D36-8F37-74DD-C7CA-1CD452FF8EE2}"/>
              </a:ext>
            </a:extLst>
          </p:cNvPr>
          <p:cNvSpPr/>
          <p:nvPr/>
        </p:nvSpPr>
        <p:spPr>
          <a:xfrm rot="916038">
            <a:off x="9970541" y="3332909"/>
            <a:ext cx="373045" cy="218002"/>
          </a:xfrm>
          <a:prstGeom prst="roundRect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9B73587-1E52-4B79-3C2A-D070D1E68045}"/>
              </a:ext>
            </a:extLst>
          </p:cNvPr>
          <p:cNvSpPr/>
          <p:nvPr/>
        </p:nvSpPr>
        <p:spPr>
          <a:xfrm>
            <a:off x="9902064" y="3287628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01B674C-96BA-CC54-A36D-E09C3E24278D}"/>
              </a:ext>
            </a:extLst>
          </p:cNvPr>
          <p:cNvSpPr/>
          <p:nvPr/>
        </p:nvSpPr>
        <p:spPr>
          <a:xfrm>
            <a:off x="9942261" y="3319553"/>
            <a:ext cx="144015" cy="144015"/>
          </a:xfrm>
          <a:prstGeom prst="ellipse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14835515-4AE5-4EB1-FCC7-662D48364D08}"/>
              </a:ext>
            </a:extLst>
          </p:cNvPr>
          <p:cNvGrpSpPr/>
          <p:nvPr/>
        </p:nvGrpSpPr>
        <p:grpSpPr>
          <a:xfrm rot="6852838">
            <a:off x="10887218" y="3149177"/>
            <a:ext cx="441522" cy="263283"/>
            <a:chOff x="10887218" y="3149177"/>
            <a:chExt cx="441522" cy="263283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2CA5F5F0-FC93-D4BB-3874-9F0683CBACCB}"/>
                </a:ext>
              </a:extLst>
            </p:cNvPr>
            <p:cNvSpPr/>
            <p:nvPr/>
          </p:nvSpPr>
          <p:spPr>
            <a:xfrm rot="916038">
              <a:off x="10955695" y="3194458"/>
              <a:ext cx="373045" cy="218002"/>
            </a:xfrm>
            <a:prstGeom prst="roundRect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334AE48-6967-5E40-E6F3-E577BF8C6897}"/>
                </a:ext>
              </a:extLst>
            </p:cNvPr>
            <p:cNvSpPr/>
            <p:nvPr/>
          </p:nvSpPr>
          <p:spPr>
            <a:xfrm>
              <a:off x="10887218" y="3149177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501F5F7-8705-CF92-A9C6-3A308C88E746}"/>
                </a:ext>
              </a:extLst>
            </p:cNvPr>
            <p:cNvSpPr/>
            <p:nvPr/>
          </p:nvSpPr>
          <p:spPr>
            <a:xfrm>
              <a:off x="10927415" y="3181102"/>
              <a:ext cx="144015" cy="144015"/>
            </a:xfrm>
            <a:prstGeom prst="ellipse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7DB6E1AC-14C3-EA94-E3D2-5BD7B322845D}"/>
              </a:ext>
            </a:extLst>
          </p:cNvPr>
          <p:cNvSpPr/>
          <p:nvPr/>
        </p:nvSpPr>
        <p:spPr>
          <a:xfrm rot="916038">
            <a:off x="10811680" y="4036220"/>
            <a:ext cx="373045" cy="218002"/>
          </a:xfrm>
          <a:prstGeom prst="roundRect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C8BA59F-06BC-D06D-2E30-ECDAFF1D77EF}"/>
              </a:ext>
            </a:extLst>
          </p:cNvPr>
          <p:cNvSpPr/>
          <p:nvPr/>
        </p:nvSpPr>
        <p:spPr>
          <a:xfrm>
            <a:off x="10743203" y="399093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1A92E00-0C20-8E13-6C31-BABC51C07E3B}"/>
              </a:ext>
            </a:extLst>
          </p:cNvPr>
          <p:cNvSpPr/>
          <p:nvPr/>
        </p:nvSpPr>
        <p:spPr>
          <a:xfrm>
            <a:off x="10783400" y="4022864"/>
            <a:ext cx="144015" cy="144015"/>
          </a:xfrm>
          <a:prstGeom prst="ellipse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CBECEBEC-B2B1-8CE3-09C9-DFBCCDE43ADC}"/>
              </a:ext>
            </a:extLst>
          </p:cNvPr>
          <p:cNvGrpSpPr/>
          <p:nvPr/>
        </p:nvGrpSpPr>
        <p:grpSpPr>
          <a:xfrm rot="7511065">
            <a:off x="9791630" y="3919645"/>
            <a:ext cx="441522" cy="263283"/>
            <a:chOff x="9791630" y="3919645"/>
            <a:chExt cx="441522" cy="263283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9295C304-1306-9027-E0B2-0CE92ADE471B}"/>
                </a:ext>
              </a:extLst>
            </p:cNvPr>
            <p:cNvSpPr/>
            <p:nvPr/>
          </p:nvSpPr>
          <p:spPr>
            <a:xfrm rot="916038">
              <a:off x="9860107" y="3964926"/>
              <a:ext cx="373045" cy="218002"/>
            </a:xfrm>
            <a:prstGeom prst="roundRect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1C02BA5-5F56-AE5F-6548-429C4388249C}"/>
                </a:ext>
              </a:extLst>
            </p:cNvPr>
            <p:cNvSpPr/>
            <p:nvPr/>
          </p:nvSpPr>
          <p:spPr>
            <a:xfrm>
              <a:off x="9791630" y="391964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0D68B4DF-B9A9-F2D4-4AD9-2DF10F5D8962}"/>
                </a:ext>
              </a:extLst>
            </p:cNvPr>
            <p:cNvSpPr/>
            <p:nvPr/>
          </p:nvSpPr>
          <p:spPr>
            <a:xfrm>
              <a:off x="9831827" y="3951570"/>
              <a:ext cx="144015" cy="144015"/>
            </a:xfrm>
            <a:prstGeom prst="ellipse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F956EA0-184E-8552-459C-3EE4FDA9F529}"/>
              </a:ext>
            </a:extLst>
          </p:cNvPr>
          <p:cNvGrpSpPr/>
          <p:nvPr/>
        </p:nvGrpSpPr>
        <p:grpSpPr>
          <a:xfrm rot="13756478">
            <a:off x="10253501" y="2613965"/>
            <a:ext cx="441522" cy="263283"/>
            <a:chOff x="10253501" y="2613965"/>
            <a:chExt cx="441522" cy="263283"/>
          </a:xfrm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58241C2E-850E-8A4A-E16D-89A609E38C1B}"/>
                </a:ext>
              </a:extLst>
            </p:cNvPr>
            <p:cNvSpPr/>
            <p:nvPr/>
          </p:nvSpPr>
          <p:spPr>
            <a:xfrm rot="916038">
              <a:off x="10321978" y="2659246"/>
              <a:ext cx="373045" cy="218002"/>
            </a:xfrm>
            <a:prstGeom prst="roundRect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76B468ED-7CED-90CC-E985-406262192122}"/>
                </a:ext>
              </a:extLst>
            </p:cNvPr>
            <p:cNvSpPr/>
            <p:nvPr/>
          </p:nvSpPr>
          <p:spPr>
            <a:xfrm>
              <a:off x="10253501" y="261396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34F825E8-40CA-330A-208C-6F9A3E489099}"/>
                </a:ext>
              </a:extLst>
            </p:cNvPr>
            <p:cNvSpPr/>
            <p:nvPr/>
          </p:nvSpPr>
          <p:spPr>
            <a:xfrm>
              <a:off x="10293698" y="2645890"/>
              <a:ext cx="144015" cy="144015"/>
            </a:xfrm>
            <a:prstGeom prst="ellipse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0A1DBF8F-741F-30E2-F602-02B569ACC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22" y="2946527"/>
            <a:ext cx="527175" cy="4752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CDBD9237-B0CB-03F6-3CC7-FF34A38598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706">
            <a:off x="9784532" y="4333185"/>
            <a:ext cx="527175" cy="475200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CA401281-B221-1CB5-06AE-2E7110C416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786">
            <a:off x="11037172" y="3493487"/>
            <a:ext cx="527175" cy="47520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A801968-855D-F0E4-ADDD-66D4C2427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6" y="2017197"/>
            <a:ext cx="527175" cy="475200"/>
          </a:xfrm>
          <a:prstGeom prst="rect">
            <a:avLst/>
          </a:prstGeom>
        </p:spPr>
      </p:pic>
      <p:cxnSp>
        <p:nvCxnSpPr>
          <p:cNvPr id="77" name="Connecteur : en arc 76">
            <a:extLst>
              <a:ext uri="{FF2B5EF4-FFF2-40B4-BE49-F238E27FC236}">
                <a16:creationId xmlns:a16="http://schemas.microsoft.com/office/drawing/2014/main" id="{35EBA493-AB5D-A5DA-4150-38B51AF16499}"/>
              </a:ext>
            </a:extLst>
          </p:cNvPr>
          <p:cNvCxnSpPr>
            <a:endCxn id="62" idx="3"/>
          </p:cNvCxnSpPr>
          <p:nvPr/>
        </p:nvCxnSpPr>
        <p:spPr>
          <a:xfrm rot="10800000" flipV="1">
            <a:off x="10388906" y="2343721"/>
            <a:ext cx="219989" cy="192756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 : en arc 78">
            <a:extLst>
              <a:ext uri="{FF2B5EF4-FFF2-40B4-BE49-F238E27FC236}">
                <a16:creationId xmlns:a16="http://schemas.microsoft.com/office/drawing/2014/main" id="{52EBBF2F-9E17-8161-F46D-C28FF248E54D}"/>
              </a:ext>
            </a:extLst>
          </p:cNvPr>
          <p:cNvCxnSpPr>
            <a:endCxn id="53" idx="3"/>
          </p:cNvCxnSpPr>
          <p:nvPr/>
        </p:nvCxnSpPr>
        <p:spPr>
          <a:xfrm rot="10800000">
            <a:off x="10954693" y="3446724"/>
            <a:ext cx="252153" cy="149457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 : en arc 80">
            <a:extLst>
              <a:ext uri="{FF2B5EF4-FFF2-40B4-BE49-F238E27FC236}">
                <a16:creationId xmlns:a16="http://schemas.microsoft.com/office/drawing/2014/main" id="{27B87845-9E06-E419-D042-1EEB22A2A63B}"/>
              </a:ext>
            </a:extLst>
          </p:cNvPr>
          <p:cNvCxnSpPr>
            <a:endCxn id="50" idx="3"/>
          </p:cNvCxnSpPr>
          <p:nvPr/>
        </p:nvCxnSpPr>
        <p:spPr>
          <a:xfrm rot="5400000">
            <a:off x="10288089" y="3336542"/>
            <a:ext cx="203398" cy="105570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onnecteur : en arc 82">
            <a:extLst>
              <a:ext uri="{FF2B5EF4-FFF2-40B4-BE49-F238E27FC236}">
                <a16:creationId xmlns:a16="http://schemas.microsoft.com/office/drawing/2014/main" id="{4E309A81-9B47-ECFC-6EA8-17ECEE45DA7A}"/>
              </a:ext>
            </a:extLst>
          </p:cNvPr>
          <p:cNvCxnSpPr/>
          <p:nvPr/>
        </p:nvCxnSpPr>
        <p:spPr>
          <a:xfrm rot="16200000" flipV="1">
            <a:off x="9902365" y="4264642"/>
            <a:ext cx="193679" cy="97831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5" name="Image 84">
            <a:extLst>
              <a:ext uri="{FF2B5EF4-FFF2-40B4-BE49-F238E27FC236}">
                <a16:creationId xmlns:a16="http://schemas.microsoft.com/office/drawing/2014/main" id="{112B2CB7-052B-654E-304E-1D0BAC81FC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5600">
            <a:off x="11157918" y="4256080"/>
            <a:ext cx="527175" cy="475200"/>
          </a:xfrm>
          <a:prstGeom prst="rect">
            <a:avLst/>
          </a:prstGeom>
        </p:spPr>
      </p:pic>
      <p:cxnSp>
        <p:nvCxnSpPr>
          <p:cNvPr id="87" name="Connecteur : en arc 86">
            <a:extLst>
              <a:ext uri="{FF2B5EF4-FFF2-40B4-BE49-F238E27FC236}">
                <a16:creationId xmlns:a16="http://schemas.microsoft.com/office/drawing/2014/main" id="{176AB8C4-1ADA-B544-9030-9A67436AFC70}"/>
              </a:ext>
            </a:extLst>
          </p:cNvPr>
          <p:cNvCxnSpPr>
            <a:endCxn id="56" idx="2"/>
          </p:cNvCxnSpPr>
          <p:nvPr/>
        </p:nvCxnSpPr>
        <p:spPr>
          <a:xfrm rot="10800000">
            <a:off x="10969501" y="4250375"/>
            <a:ext cx="303480" cy="185332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9B01845-DADF-D92F-EB03-43B31D063E8E}"/>
              </a:ext>
            </a:extLst>
          </p:cNvPr>
          <p:cNvSpPr/>
          <p:nvPr/>
        </p:nvSpPr>
        <p:spPr>
          <a:xfrm>
            <a:off x="8075819" y="1449237"/>
            <a:ext cx="1201532" cy="41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1ED9D2-6AA8-A146-E6C6-4507EDE77A5E}"/>
              </a:ext>
            </a:extLst>
          </p:cNvPr>
          <p:cNvSpPr/>
          <p:nvPr/>
        </p:nvSpPr>
        <p:spPr>
          <a:xfrm>
            <a:off x="7769102" y="4869391"/>
            <a:ext cx="1603261" cy="67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B5E453-7065-EC81-F622-338ABEA73AB9}"/>
              </a:ext>
            </a:extLst>
          </p:cNvPr>
          <p:cNvSpPr txBox="1"/>
          <p:nvPr/>
        </p:nvSpPr>
        <p:spPr>
          <a:xfrm>
            <a:off x="5749875" y="70281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Anti-CD19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C9479F0-41E3-DDC1-B242-8EDB84B071A7}"/>
              </a:ext>
            </a:extLst>
          </p:cNvPr>
          <p:cNvSpPr txBox="1"/>
          <p:nvPr/>
        </p:nvSpPr>
        <p:spPr>
          <a:xfrm>
            <a:off x="6030565" y="18761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CD19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BA23EB-264E-A822-4D75-21B4A7E9BBD5}"/>
              </a:ext>
            </a:extLst>
          </p:cNvPr>
          <p:cNvSpPr txBox="1"/>
          <p:nvPr/>
        </p:nvSpPr>
        <p:spPr>
          <a:xfrm>
            <a:off x="6755209" y="224896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CD20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0C7A722-83D8-E4CB-8142-724B1AB734E7}"/>
              </a:ext>
            </a:extLst>
          </p:cNvPr>
          <p:cNvSpPr txBox="1"/>
          <p:nvPr/>
        </p:nvSpPr>
        <p:spPr>
          <a:xfrm>
            <a:off x="7881683" y="1876182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Anti-CD20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EB61407-21F0-6C74-CB25-3F0E00DCC8C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100" b="39888"/>
          <a:stretch/>
        </p:blipFill>
        <p:spPr>
          <a:xfrm rot="17358294">
            <a:off x="9950378" y="3197338"/>
            <a:ext cx="412848" cy="4572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6481EB4-83D6-63E9-A69F-48DEEBB311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17389972">
            <a:off x="10790656" y="3902280"/>
            <a:ext cx="408451" cy="4572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268D60B-BB98-E0C5-A1DD-B9B42193E35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9712857">
            <a:off x="10258898" y="2489817"/>
            <a:ext cx="408451" cy="4572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52D4ED-A137-CF78-C53F-39C0791B1C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1BD06071-D8E4-2E23-4C15-F64E49DA8D7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8E8F579-A5C8-7F7C-E57B-84B24476D1B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298" b="39888"/>
          <a:stretch/>
        </p:blipFill>
        <p:spPr>
          <a:xfrm rot="2243005">
            <a:off x="10871599" y="3076136"/>
            <a:ext cx="408079" cy="457200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5F9EE42-9A93-7EFA-91B9-02ABC900986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32753" r="40100" b="39888"/>
          <a:stretch/>
        </p:blipFill>
        <p:spPr>
          <a:xfrm rot="2794362">
            <a:off x="9767803" y="3823447"/>
            <a:ext cx="414857" cy="457200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ADF4C9CA-7954-AB78-ECF9-A1E9C0C79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2" t="42345" r="29165" b="44074"/>
          <a:stretch/>
        </p:blipFill>
        <p:spPr>
          <a:xfrm rot="2293467">
            <a:off x="7285463" y="4830652"/>
            <a:ext cx="963505" cy="745459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6552A023-0F51-D5D8-A9C6-D052D00B0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2" t="42345" r="29146" b="48548"/>
          <a:stretch/>
        </p:blipFill>
        <p:spPr>
          <a:xfrm rot="4508739">
            <a:off x="6815940" y="5491743"/>
            <a:ext cx="965883" cy="499844"/>
          </a:xfrm>
          <a:prstGeom prst="rect">
            <a:avLst/>
          </a:prstGeom>
        </p:spPr>
      </p:pic>
      <p:grpSp>
        <p:nvGrpSpPr>
          <p:cNvPr id="91" name="Groupe 90">
            <a:extLst>
              <a:ext uri="{FF2B5EF4-FFF2-40B4-BE49-F238E27FC236}">
                <a16:creationId xmlns:a16="http://schemas.microsoft.com/office/drawing/2014/main" id="{7E2645A3-48FC-97DD-AC5D-D7658204A408}"/>
              </a:ext>
            </a:extLst>
          </p:cNvPr>
          <p:cNvGrpSpPr/>
          <p:nvPr/>
        </p:nvGrpSpPr>
        <p:grpSpPr>
          <a:xfrm>
            <a:off x="8075240" y="5265512"/>
            <a:ext cx="915903" cy="815797"/>
            <a:chOff x="9773009" y="5284858"/>
            <a:chExt cx="915903" cy="815797"/>
          </a:xfrm>
        </p:grpSpPr>
        <p:sp>
          <p:nvSpPr>
            <p:cNvPr id="82" name="Rectangle : coins arrondis 81">
              <a:extLst>
                <a:ext uri="{FF2B5EF4-FFF2-40B4-BE49-F238E27FC236}">
                  <a16:creationId xmlns:a16="http://schemas.microsoft.com/office/drawing/2014/main" id="{18E4D4A6-B388-D8B8-9C84-8086DC60910D}"/>
                </a:ext>
              </a:extLst>
            </p:cNvPr>
            <p:cNvSpPr/>
            <p:nvPr/>
          </p:nvSpPr>
          <p:spPr>
            <a:xfrm rot="916038">
              <a:off x="9841486" y="5379608"/>
              <a:ext cx="373045" cy="218002"/>
            </a:xfrm>
            <a:prstGeom prst="roundRect">
              <a:avLst/>
            </a:prstGeom>
            <a:solidFill>
              <a:srgbClr val="044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95028976-53DC-2ADA-8D05-4833662E7B57}"/>
                </a:ext>
              </a:extLst>
            </p:cNvPr>
            <p:cNvSpPr/>
            <p:nvPr/>
          </p:nvSpPr>
          <p:spPr>
            <a:xfrm>
              <a:off x="9773009" y="5334327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741C7F19-3792-4FE6-8F6C-ACDB85CEA583}"/>
                </a:ext>
              </a:extLst>
            </p:cNvPr>
            <p:cNvSpPr/>
            <p:nvPr/>
          </p:nvSpPr>
          <p:spPr>
            <a:xfrm>
              <a:off x="9813206" y="5366252"/>
              <a:ext cx="144015" cy="144015"/>
            </a:xfrm>
            <a:prstGeom prst="ellipse">
              <a:avLst/>
            </a:prstGeom>
            <a:solidFill>
              <a:srgbClr val="044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032CFC80-48ED-633F-D004-38E656EB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45600">
              <a:off x="10187724" y="5599468"/>
              <a:ext cx="527175" cy="475200"/>
            </a:xfrm>
            <a:prstGeom prst="rect">
              <a:avLst/>
            </a:prstGeom>
          </p:spPr>
        </p:pic>
        <p:cxnSp>
          <p:nvCxnSpPr>
            <p:cNvPr id="89" name="Connecteur : en arc 88">
              <a:extLst>
                <a:ext uri="{FF2B5EF4-FFF2-40B4-BE49-F238E27FC236}">
                  <a16:creationId xmlns:a16="http://schemas.microsoft.com/office/drawing/2014/main" id="{B2A077B9-4C89-F662-C0F5-26CB6BECAFE1}"/>
                </a:ext>
              </a:extLst>
            </p:cNvPr>
            <p:cNvCxnSpPr>
              <a:endCxn id="82" idx="2"/>
            </p:cNvCxnSpPr>
            <p:nvPr/>
          </p:nvCxnSpPr>
          <p:spPr>
            <a:xfrm rot="10800000">
              <a:off x="9999307" y="5593763"/>
              <a:ext cx="303480" cy="185332"/>
            </a:xfrm>
            <a:prstGeom prst="curved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C62BAA2A-8451-0C86-1852-CCCAB574A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1" t="32753" r="40100" b="39888"/>
            <a:stretch/>
          </p:blipFill>
          <p:spPr>
            <a:xfrm rot="17389972">
              <a:off x="9823782" y="5260484"/>
              <a:ext cx="408451" cy="457200"/>
            </a:xfrm>
            <a:prstGeom prst="rect">
              <a:avLst/>
            </a:prstGeom>
          </p:spPr>
        </p:pic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C9AFE5D9-878B-AE3C-0FC2-2C275B2FA055}"/>
              </a:ext>
            </a:extLst>
          </p:cNvPr>
          <p:cNvGrpSpPr/>
          <p:nvPr/>
        </p:nvGrpSpPr>
        <p:grpSpPr>
          <a:xfrm rot="2295282">
            <a:off x="7264252" y="6018052"/>
            <a:ext cx="933933" cy="685835"/>
            <a:chOff x="9839626" y="5397315"/>
            <a:chExt cx="933933" cy="685835"/>
          </a:xfrm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B43BB316-9709-E747-C13C-BC4D717048DC}"/>
                </a:ext>
              </a:extLst>
            </p:cNvPr>
            <p:cNvSpPr/>
            <p:nvPr/>
          </p:nvSpPr>
          <p:spPr>
            <a:xfrm rot="916038">
              <a:off x="9908103" y="5783697"/>
              <a:ext cx="373045" cy="218002"/>
            </a:xfrm>
            <a:prstGeom prst="roundRect">
              <a:avLst/>
            </a:prstGeom>
            <a:solidFill>
              <a:srgbClr val="6A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EA05512C-A141-AA19-ED44-820791394BDC}"/>
                </a:ext>
              </a:extLst>
            </p:cNvPr>
            <p:cNvSpPr/>
            <p:nvPr/>
          </p:nvSpPr>
          <p:spPr>
            <a:xfrm>
              <a:off x="9839626" y="5738416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8764D8BA-C985-C8B6-758E-191280BD5114}"/>
                </a:ext>
              </a:extLst>
            </p:cNvPr>
            <p:cNvSpPr/>
            <p:nvPr/>
          </p:nvSpPr>
          <p:spPr>
            <a:xfrm>
              <a:off x="9879823" y="5770341"/>
              <a:ext cx="144015" cy="144015"/>
            </a:xfrm>
            <a:prstGeom prst="ellipse">
              <a:avLst/>
            </a:prstGeom>
            <a:solidFill>
              <a:srgbClr val="6A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C586B5AD-D7E3-C6EC-71F1-D5A8EBAE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6384" y="5397315"/>
              <a:ext cx="527175" cy="475200"/>
            </a:xfrm>
            <a:prstGeom prst="rect">
              <a:avLst/>
            </a:prstGeom>
          </p:spPr>
        </p:pic>
        <p:cxnSp>
          <p:nvCxnSpPr>
            <p:cNvPr id="96" name="Connecteur : en arc 95">
              <a:extLst>
                <a:ext uri="{FF2B5EF4-FFF2-40B4-BE49-F238E27FC236}">
                  <a16:creationId xmlns:a16="http://schemas.microsoft.com/office/drawing/2014/main" id="{A8531C59-D159-E3A5-7C6D-F5BDB674655F}"/>
                </a:ext>
              </a:extLst>
            </p:cNvPr>
            <p:cNvCxnSpPr>
              <a:endCxn id="92" idx="3"/>
            </p:cNvCxnSpPr>
            <p:nvPr/>
          </p:nvCxnSpPr>
          <p:spPr>
            <a:xfrm rot="5400000">
              <a:off x="10225651" y="5787330"/>
              <a:ext cx="203398" cy="105570"/>
            </a:xfrm>
            <a:prstGeom prst="curved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EC6AA252-6E05-7644-D4F4-E6BC5065C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1" t="33045" r="40100" b="39888"/>
            <a:stretch/>
          </p:blipFill>
          <p:spPr>
            <a:xfrm rot="17358294">
              <a:off x="9887940" y="5648126"/>
              <a:ext cx="412848" cy="457200"/>
            </a:xfrm>
            <a:prstGeom prst="rect">
              <a:avLst/>
            </a:prstGeom>
          </p:spPr>
        </p:pic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F7250244-586F-DF50-E57D-C0D791E0E72C}"/>
              </a:ext>
            </a:extLst>
          </p:cNvPr>
          <p:cNvSpPr txBox="1"/>
          <p:nvPr/>
        </p:nvSpPr>
        <p:spPr>
          <a:xfrm>
            <a:off x="5432828" y="3607426"/>
            <a:ext cx="150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breadth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0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9105847" cy="560387"/>
          </a:xfrm>
        </p:spPr>
        <p:txBody>
          <a:bodyPr/>
          <a:lstStyle/>
          <a:p>
            <a:pPr algn="ctr"/>
            <a:r>
              <a:rPr lang="fr-FR" sz="2800" dirty="0" err="1"/>
              <a:t>LIBRAseq</a:t>
            </a:r>
            <a:r>
              <a:rPr lang="fr-FR" sz="2800" dirty="0"/>
              <a:t> uses </a:t>
            </a:r>
            <a:r>
              <a:rPr lang="fr-FR" sz="2800" dirty="0" err="1"/>
              <a:t>microfluidics</a:t>
            </a:r>
            <a:r>
              <a:rPr lang="fr-FR" sz="2800" dirty="0"/>
              <a:t> to </a:t>
            </a:r>
            <a:r>
              <a:rPr lang="fr-FR" sz="2800" dirty="0" err="1"/>
              <a:t>barcode</a:t>
            </a:r>
            <a:r>
              <a:rPr lang="fr-FR" sz="2800" dirty="0"/>
              <a:t> single </a:t>
            </a:r>
            <a:r>
              <a:rPr lang="fr-FR" sz="2800" dirty="0" err="1"/>
              <a:t>cells</a:t>
            </a:r>
            <a:endParaRPr lang="fr-FR" sz="28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D02BF5-8C54-091B-C86F-9AF6DCE98919}"/>
              </a:ext>
            </a:extLst>
          </p:cNvPr>
          <p:cNvGrpSpPr/>
          <p:nvPr/>
        </p:nvGrpSpPr>
        <p:grpSpPr>
          <a:xfrm>
            <a:off x="323055" y="1197586"/>
            <a:ext cx="10592595" cy="4968264"/>
            <a:chOff x="1672913" y="689587"/>
            <a:chExt cx="7836099" cy="367538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1DF87B9-9D82-1296-1E4A-C4A18388F3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0" t="1" r="8279" b="39259"/>
            <a:stretch/>
          </p:blipFill>
          <p:spPr bwMode="auto">
            <a:xfrm>
              <a:off x="1672913" y="689587"/>
              <a:ext cx="7836099" cy="3675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BA10161-475E-9FD5-2C0C-C724B11A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76" y1="25641" x2="66667" y2="30769"/>
                          <a14:foregroundMark x1="23810" y1="46154" x2="88095" y2="74359"/>
                          <a14:foregroundMark x1="26190" y1="66667" x2="26190" y2="66667"/>
                          <a14:foregroundMark x1="11905" y1="46154" x2="11905" y2="46154"/>
                          <a14:foregroundMark x1="14286" y1="61538" x2="14286" y2="615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2241" y="2090711"/>
              <a:ext cx="82091" cy="7622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58F0E1D-2A68-AC7F-E406-3D75FF550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0476" y1="25641" x2="66667" y2="30769"/>
                          <a14:foregroundMark x1="23810" y1="46154" x2="88095" y2="74359"/>
                          <a14:foregroundMark x1="26190" y1="66667" x2="26190" y2="66667"/>
                          <a14:foregroundMark x1="11905" y1="46154" x2="11905" y2="46154"/>
                          <a14:foregroundMark x1="14286" y1="61538" x2="14286" y2="615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48559" y="2109758"/>
              <a:ext cx="82091" cy="7622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2854F55-7780-74FE-7AB4-DEA873AAA6AD}"/>
              </a:ext>
            </a:extLst>
          </p:cNvPr>
          <p:cNvSpPr/>
          <p:nvPr/>
        </p:nvSpPr>
        <p:spPr>
          <a:xfrm>
            <a:off x="10610850" y="2743200"/>
            <a:ext cx="619125" cy="47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24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4" t="2623" r="24534"/>
          <a:stretch/>
        </p:blipFill>
        <p:spPr>
          <a:xfrm>
            <a:off x="3375191" y="791022"/>
            <a:ext cx="5825656" cy="5345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7EFF3-1EC0-8FBD-59F9-D6F5BE6A6E4A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852A4-ED45-86A5-FEE9-B53B16CD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3D12E-1502-B701-BC09-98911C4A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4CFDF2-08FE-88C6-ECE6-C5B762C44E0E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2E561-A0D3-BC72-D382-7FDCACEAFFDE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00026" y="188916"/>
            <a:ext cx="10447650" cy="560387"/>
          </a:xfrm>
        </p:spPr>
        <p:txBody>
          <a:bodyPr/>
          <a:lstStyle/>
          <a:p>
            <a:r>
              <a:rPr lang="fr-FR" sz="2800" dirty="0" err="1"/>
              <a:t>LIBRAseq</a:t>
            </a:r>
            <a:r>
              <a:rPr lang="fr-FR" sz="2800" dirty="0"/>
              <a:t> : second-stage </a:t>
            </a:r>
            <a:r>
              <a:rPr lang="fr-FR" sz="2800" dirty="0" err="1"/>
              <a:t>barcodes</a:t>
            </a:r>
            <a:r>
              <a:rPr lang="fr-FR" sz="2800" dirty="0"/>
              <a:t> </a:t>
            </a:r>
            <a:r>
              <a:rPr lang="fr-FR" sz="2800" dirty="0" err="1"/>
              <a:t>link</a:t>
            </a:r>
            <a:r>
              <a:rPr lang="fr-FR" sz="2800" dirty="0"/>
              <a:t> markers and </a:t>
            </a:r>
            <a:r>
              <a:rPr lang="fr-FR" sz="2800" dirty="0" err="1"/>
              <a:t>mRNAs</a:t>
            </a:r>
            <a:r>
              <a:rPr lang="fr-FR" sz="2800" dirty="0"/>
              <a:t> to </a:t>
            </a:r>
            <a:r>
              <a:rPr lang="fr-FR" sz="2800" dirty="0" err="1"/>
              <a:t>individual</a:t>
            </a:r>
            <a:r>
              <a:rPr lang="fr-FR" sz="2800" dirty="0"/>
              <a:t> </a:t>
            </a:r>
            <a:r>
              <a:rPr lang="fr-FR" sz="2800" dirty="0" err="1"/>
              <a:t>cells</a:t>
            </a:r>
            <a:endParaRPr lang="fr-FR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E63F5F-2985-A8A5-C84C-4FED90DBFB28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60CFFD-2B39-FA7D-CED2-B11DA45B6CEB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A1208B-02F6-C907-DEB4-C0AC51E0EBF0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CB9E5-F915-28D6-B7B5-FDAD442F1039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73239D-ECDE-C926-4A72-01E69760512A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C06538E-DFF2-60BC-9367-6CA7CC30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8FDAD2D-0D1F-BE01-6374-B0C4C8BBD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7D09842-BA52-4D13-99C2-6979462380D4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23C31F-FCD3-A094-9750-364ACFA3272A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B03DE753-C023-B054-051B-CD6124D29CD8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C94B42D-F3DD-2FEF-E062-A0A9435A9D9E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D455AB1-23FB-08DA-F290-B21913C9A419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0416C6-AC9A-4EC1-1F05-3254CC1D343F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2CD829-3885-03A4-741E-0278A36D88DF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C9D1A4-ED78-E275-8077-39F214B5A8DC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0803C6-DF03-4868-D3E0-3D942B0DAD09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0593D1A-E3F0-3039-1F2E-BF167B7A2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75" y="4095585"/>
            <a:ext cx="527175" cy="4752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5DCF030F-DE7E-D128-7DC4-4EAD015018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139">
            <a:off x="8884815" y="2765212"/>
            <a:ext cx="527175" cy="4752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E3BC184-7465-FE82-74DF-FCCE2E856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41260"/>
            <a:ext cx="527175" cy="4752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F6969DE-E4E5-1312-2C69-0358B12E2C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51">
            <a:off x="7316413" y="1336061"/>
            <a:ext cx="526908" cy="474959"/>
          </a:xfrm>
          <a:prstGeom prst="rect">
            <a:avLst/>
          </a:prstGeom>
        </p:spPr>
      </p:pic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2AF5C919-5D75-FE54-18D8-6AAF087B79DC}"/>
              </a:ext>
            </a:extLst>
          </p:cNvPr>
          <p:cNvSpPr/>
          <p:nvPr/>
        </p:nvSpPr>
        <p:spPr>
          <a:xfrm>
            <a:off x="6983165" y="968829"/>
            <a:ext cx="255835" cy="27214"/>
          </a:xfrm>
          <a:custGeom>
            <a:avLst/>
            <a:gdLst>
              <a:gd name="connsiteX0" fmla="*/ 255835 w 255835"/>
              <a:gd name="connsiteY0" fmla="*/ 5442 h 27214"/>
              <a:gd name="connsiteX1" fmla="*/ 228621 w 255835"/>
              <a:gd name="connsiteY1" fmla="*/ 16328 h 27214"/>
              <a:gd name="connsiteX2" fmla="*/ 136092 w 255835"/>
              <a:gd name="connsiteY2" fmla="*/ 27214 h 27214"/>
              <a:gd name="connsiteX3" fmla="*/ 10906 w 255835"/>
              <a:gd name="connsiteY3" fmla="*/ 21771 h 27214"/>
              <a:gd name="connsiteX4" fmla="*/ 21 w 255835"/>
              <a:gd name="connsiteY4" fmla="*/ 0 h 2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5" h="27214">
                <a:moveTo>
                  <a:pt x="255835" y="5442"/>
                </a:moveTo>
                <a:cubicBezTo>
                  <a:pt x="246764" y="9071"/>
                  <a:pt x="238047" y="13757"/>
                  <a:pt x="228621" y="16328"/>
                </a:cubicBezTo>
                <a:cubicBezTo>
                  <a:pt x="206778" y="22286"/>
                  <a:pt x="151424" y="25820"/>
                  <a:pt x="136092" y="27214"/>
                </a:cubicBezTo>
                <a:cubicBezTo>
                  <a:pt x="94363" y="25400"/>
                  <a:pt x="52149" y="28370"/>
                  <a:pt x="10906" y="21771"/>
                </a:cubicBezTo>
                <a:cubicBezTo>
                  <a:pt x="-985" y="19868"/>
                  <a:pt x="21" y="7564"/>
                  <a:pt x="21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Connecteur : en arc 45">
            <a:extLst>
              <a:ext uri="{FF2B5EF4-FFF2-40B4-BE49-F238E27FC236}">
                <a16:creationId xmlns:a16="http://schemas.microsoft.com/office/drawing/2014/main" id="{822A1A23-AA75-9F5F-6A75-AA9C06AD18D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8233" y="1723862"/>
            <a:ext cx="167005" cy="12089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 : en arc 46">
            <a:extLst>
              <a:ext uri="{FF2B5EF4-FFF2-40B4-BE49-F238E27FC236}">
                <a16:creationId xmlns:a16="http://schemas.microsoft.com/office/drawing/2014/main" id="{E1FEC982-AB89-7DBB-1132-799835CE6195}"/>
              </a:ext>
            </a:extLst>
          </p:cNvPr>
          <p:cNvCxnSpPr/>
          <p:nvPr/>
        </p:nvCxnSpPr>
        <p:spPr>
          <a:xfrm rot="10800000" flipV="1">
            <a:off x="8894067" y="3103905"/>
            <a:ext cx="159261" cy="9983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0A28879F-9932-3D5D-52F0-2FF5BEDE82C4}"/>
              </a:ext>
            </a:extLst>
          </p:cNvPr>
          <p:cNvCxnSpPr>
            <a:endCxn id="34" idx="3"/>
          </p:cNvCxnSpPr>
          <p:nvPr/>
        </p:nvCxnSpPr>
        <p:spPr>
          <a:xfrm rot="10800000" flipV="1">
            <a:off x="8867006" y="4410397"/>
            <a:ext cx="176456" cy="12617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8FAFF69-695B-3C59-C90B-F95B302921BA}"/>
              </a:ext>
            </a:extLst>
          </p:cNvPr>
          <p:cNvSpPr txBox="1"/>
          <p:nvPr/>
        </p:nvSpPr>
        <p:spPr>
          <a:xfrm>
            <a:off x="5749875" y="70281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Anti-CD19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D4439B0-EF93-2959-7D16-145CE2D5E28C}"/>
              </a:ext>
            </a:extLst>
          </p:cNvPr>
          <p:cNvSpPr txBox="1"/>
          <p:nvPr/>
        </p:nvSpPr>
        <p:spPr>
          <a:xfrm>
            <a:off x="6030565" y="187618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825E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CD19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7F154E-6FA7-A2AF-A953-603DF2D64749}"/>
              </a:ext>
            </a:extLst>
          </p:cNvPr>
          <p:cNvSpPr txBox="1"/>
          <p:nvPr/>
        </p:nvSpPr>
        <p:spPr>
          <a:xfrm>
            <a:off x="6755209" y="224896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B382145-3BD1-8874-F3EE-47CD6FA98F00}"/>
              </a:ext>
            </a:extLst>
          </p:cNvPr>
          <p:cNvSpPr txBox="1"/>
          <p:nvPr/>
        </p:nvSpPr>
        <p:spPr>
          <a:xfrm>
            <a:off x="7881683" y="1876182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F5A5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Anti-CD20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853DDD-49CC-E414-ABC1-C37459DCC366}"/>
              </a:ext>
            </a:extLst>
          </p:cNvPr>
          <p:cNvSpPr/>
          <p:nvPr/>
        </p:nvSpPr>
        <p:spPr>
          <a:xfrm>
            <a:off x="8075819" y="1449237"/>
            <a:ext cx="1201532" cy="418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59C649-96E9-72BC-5BAA-132F4B0B6CBC}"/>
              </a:ext>
            </a:extLst>
          </p:cNvPr>
          <p:cNvSpPr/>
          <p:nvPr/>
        </p:nvSpPr>
        <p:spPr>
          <a:xfrm>
            <a:off x="7769102" y="4869391"/>
            <a:ext cx="1603261" cy="67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C1599F-E473-F3EF-5A26-0C5159A689D0}"/>
              </a:ext>
            </a:extLst>
          </p:cNvPr>
          <p:cNvSpPr/>
          <p:nvPr/>
        </p:nvSpPr>
        <p:spPr>
          <a:xfrm>
            <a:off x="3028808" y="1678784"/>
            <a:ext cx="1201532" cy="67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809E09-63B6-F12A-33D5-145EB16D8349}"/>
              </a:ext>
            </a:extLst>
          </p:cNvPr>
          <p:cNvSpPr/>
          <p:nvPr/>
        </p:nvSpPr>
        <p:spPr>
          <a:xfrm>
            <a:off x="2769777" y="4943902"/>
            <a:ext cx="1201532" cy="676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5C2461-4F0D-748A-0C84-D87AB35AFA7D}"/>
              </a:ext>
            </a:extLst>
          </p:cNvPr>
          <p:cNvSpPr/>
          <p:nvPr/>
        </p:nvSpPr>
        <p:spPr>
          <a:xfrm rot="2695827">
            <a:off x="4226911" y="4382698"/>
            <a:ext cx="129754" cy="676826"/>
          </a:xfrm>
          <a:prstGeom prst="rect">
            <a:avLst/>
          </a:prstGeom>
          <a:solidFill>
            <a:srgbClr val="E4E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B356B2-6D7D-CC39-E738-69D6FD898C9E}"/>
              </a:ext>
            </a:extLst>
          </p:cNvPr>
          <p:cNvSpPr/>
          <p:nvPr/>
        </p:nvSpPr>
        <p:spPr>
          <a:xfrm rot="2695827">
            <a:off x="4309798" y="2288223"/>
            <a:ext cx="143305" cy="180169"/>
          </a:xfrm>
          <a:prstGeom prst="rect">
            <a:avLst/>
          </a:prstGeom>
          <a:solidFill>
            <a:srgbClr val="E4E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CD62EAC-8FBA-E836-FBE3-78D2E3D2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5663">
            <a:off x="3971770" y="2745527"/>
            <a:ext cx="676826" cy="676826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A8D8F782-CBA2-22D1-09EC-4798D26AA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7341">
            <a:off x="3706520" y="4542955"/>
            <a:ext cx="676826" cy="676826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BCFAC141-7F3B-285C-D8A0-72695DF39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6336">
            <a:off x="3941603" y="5018149"/>
            <a:ext cx="676826" cy="676826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4D16A313-DEA7-A1CE-3977-518A13460C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6659">
            <a:off x="7471218" y="733663"/>
            <a:ext cx="676826" cy="676826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9B813F77-2EA9-2EA3-2D4D-017A03AE5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3111">
            <a:off x="6947418" y="1408519"/>
            <a:ext cx="676826" cy="676826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4AD69206-B836-4029-DDB3-72D51AFC8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67600">
            <a:off x="8812066" y="2170608"/>
            <a:ext cx="676826" cy="676826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E7A8EA31-DBE4-9C80-0372-48C5BB6608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367">
            <a:off x="8883350" y="4449173"/>
            <a:ext cx="676826" cy="676826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4FC4D8E4-842C-63E6-29F1-3C25875FBE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82874" y="2613794"/>
            <a:ext cx="2003476" cy="2003476"/>
          </a:xfrm>
          <a:prstGeom prst="rect">
            <a:avLst/>
          </a:prstGeom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12D4AE92-035A-5142-DFC4-F0F286A0B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4" t="1" r="-727" b="56649"/>
          <a:stretch/>
        </p:blipFill>
        <p:spPr bwMode="auto">
          <a:xfrm>
            <a:off x="10523830" y="1508349"/>
            <a:ext cx="1305140" cy="354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71FF065-A443-C89B-CEEB-F95141BFA113}"/>
              </a:ext>
            </a:extLst>
          </p:cNvPr>
          <p:cNvSpPr/>
          <p:nvPr/>
        </p:nvSpPr>
        <p:spPr>
          <a:xfrm>
            <a:off x="10439400" y="2379158"/>
            <a:ext cx="222682" cy="113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688AC4B-7B33-48B6-3C5F-354F93F382CC}"/>
              </a:ext>
            </a:extLst>
          </p:cNvPr>
          <p:cNvSpPr/>
          <p:nvPr/>
        </p:nvSpPr>
        <p:spPr>
          <a:xfrm>
            <a:off x="10474285" y="4442060"/>
            <a:ext cx="252967" cy="75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A37FB87-3DD8-5AE6-675D-DDDC676035D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7432DD9-64F6-E1E8-7A9A-405817C2AC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199D4514-9788-4EC1-1702-C2ED53901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2" t="42345" r="29165" b="44074"/>
          <a:stretch/>
        </p:blipFill>
        <p:spPr>
          <a:xfrm rot="2293467">
            <a:off x="7285463" y="4830652"/>
            <a:ext cx="963505" cy="74545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D2E56CD-DCF8-69D5-CD6A-8D4C64948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2" t="42345" r="29146" b="48548"/>
          <a:stretch/>
        </p:blipFill>
        <p:spPr>
          <a:xfrm rot="4508739">
            <a:off x="6815940" y="5491743"/>
            <a:ext cx="965883" cy="499844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0F351FEA-B8DE-0C40-9C61-7A41C88178AC}"/>
              </a:ext>
            </a:extLst>
          </p:cNvPr>
          <p:cNvGrpSpPr/>
          <p:nvPr/>
        </p:nvGrpSpPr>
        <p:grpSpPr>
          <a:xfrm>
            <a:off x="8075240" y="5265512"/>
            <a:ext cx="915903" cy="815797"/>
            <a:chOff x="9773009" y="5284858"/>
            <a:chExt cx="915903" cy="815797"/>
          </a:xfrm>
        </p:grpSpPr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180FA8B6-6948-BD42-9C41-25975CE3E91A}"/>
                </a:ext>
              </a:extLst>
            </p:cNvPr>
            <p:cNvSpPr/>
            <p:nvPr/>
          </p:nvSpPr>
          <p:spPr>
            <a:xfrm rot="916038">
              <a:off x="9841486" y="5379608"/>
              <a:ext cx="373045" cy="218002"/>
            </a:xfrm>
            <a:prstGeom prst="roundRect">
              <a:avLst/>
            </a:prstGeom>
            <a:solidFill>
              <a:srgbClr val="044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70C7BA19-E975-A69E-FC12-A4138254E277}"/>
                </a:ext>
              </a:extLst>
            </p:cNvPr>
            <p:cNvSpPr/>
            <p:nvPr/>
          </p:nvSpPr>
          <p:spPr>
            <a:xfrm>
              <a:off x="9773009" y="5334327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0CB3C9B-AA93-C239-E3BA-0FE27FAA77A2}"/>
                </a:ext>
              </a:extLst>
            </p:cNvPr>
            <p:cNvSpPr/>
            <p:nvPr/>
          </p:nvSpPr>
          <p:spPr>
            <a:xfrm>
              <a:off x="9813206" y="5366252"/>
              <a:ext cx="144015" cy="144015"/>
            </a:xfrm>
            <a:prstGeom prst="ellipse">
              <a:avLst/>
            </a:prstGeom>
            <a:solidFill>
              <a:srgbClr val="044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84E7924-C749-BCEF-3609-9CC6AACE4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45600">
              <a:off x="10187724" y="5599468"/>
              <a:ext cx="527175" cy="475200"/>
            </a:xfrm>
            <a:prstGeom prst="rect">
              <a:avLst/>
            </a:prstGeom>
          </p:spPr>
        </p:pic>
        <p:cxnSp>
          <p:nvCxnSpPr>
            <p:cNvPr id="56" name="Connecteur : en arc 55">
              <a:extLst>
                <a:ext uri="{FF2B5EF4-FFF2-40B4-BE49-F238E27FC236}">
                  <a16:creationId xmlns:a16="http://schemas.microsoft.com/office/drawing/2014/main" id="{F3F6E2D1-853C-93EA-F4A4-58FF4D6D1B91}"/>
                </a:ext>
              </a:extLst>
            </p:cNvPr>
            <p:cNvCxnSpPr>
              <a:endCxn id="52" idx="2"/>
            </p:cNvCxnSpPr>
            <p:nvPr/>
          </p:nvCxnSpPr>
          <p:spPr>
            <a:xfrm rot="10800000">
              <a:off x="9999307" y="5593763"/>
              <a:ext cx="303480" cy="185332"/>
            </a:xfrm>
            <a:prstGeom prst="curved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231D899-6DD5-A4BA-C356-E360ED941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1" t="32753" r="40100" b="39888"/>
            <a:stretch/>
          </p:blipFill>
          <p:spPr>
            <a:xfrm rot="17389972">
              <a:off x="9823782" y="5260484"/>
              <a:ext cx="408451" cy="457200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53428F8-BDB2-5131-5B82-951C06DECE3C}"/>
              </a:ext>
            </a:extLst>
          </p:cNvPr>
          <p:cNvGrpSpPr/>
          <p:nvPr/>
        </p:nvGrpSpPr>
        <p:grpSpPr>
          <a:xfrm rot="2295282">
            <a:off x="7264252" y="6018052"/>
            <a:ext cx="933933" cy="685835"/>
            <a:chOff x="9839626" y="5397315"/>
            <a:chExt cx="933933" cy="685835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FF30F5DA-F9A2-6233-3B54-AF914E7FFA58}"/>
                </a:ext>
              </a:extLst>
            </p:cNvPr>
            <p:cNvSpPr/>
            <p:nvPr/>
          </p:nvSpPr>
          <p:spPr>
            <a:xfrm rot="916038">
              <a:off x="9908103" y="5783697"/>
              <a:ext cx="373045" cy="218002"/>
            </a:xfrm>
            <a:prstGeom prst="roundRect">
              <a:avLst/>
            </a:prstGeom>
            <a:solidFill>
              <a:srgbClr val="6A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B70169D-8E7A-9DD9-B207-007FD0D99779}"/>
                </a:ext>
              </a:extLst>
            </p:cNvPr>
            <p:cNvSpPr/>
            <p:nvPr/>
          </p:nvSpPr>
          <p:spPr>
            <a:xfrm>
              <a:off x="9839626" y="5738416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1F74CDF-F955-B0DD-6033-D8E96A2EB4FA}"/>
                </a:ext>
              </a:extLst>
            </p:cNvPr>
            <p:cNvSpPr/>
            <p:nvPr/>
          </p:nvSpPr>
          <p:spPr>
            <a:xfrm>
              <a:off x="9879823" y="5770341"/>
              <a:ext cx="144015" cy="144015"/>
            </a:xfrm>
            <a:prstGeom prst="ellipse">
              <a:avLst/>
            </a:prstGeom>
            <a:solidFill>
              <a:srgbClr val="6A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CC2A2CB5-E505-5532-C5D8-7BAF6CB32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6384" y="5397315"/>
              <a:ext cx="527175" cy="475200"/>
            </a:xfrm>
            <a:prstGeom prst="rect">
              <a:avLst/>
            </a:prstGeom>
          </p:spPr>
        </p:pic>
        <p:cxnSp>
          <p:nvCxnSpPr>
            <p:cNvPr id="63" name="Connecteur : en arc 62">
              <a:extLst>
                <a:ext uri="{FF2B5EF4-FFF2-40B4-BE49-F238E27FC236}">
                  <a16:creationId xmlns:a16="http://schemas.microsoft.com/office/drawing/2014/main" id="{3CB987B4-2632-FEE1-634F-194998447E04}"/>
                </a:ext>
              </a:extLst>
            </p:cNvPr>
            <p:cNvCxnSpPr>
              <a:endCxn id="59" idx="3"/>
            </p:cNvCxnSpPr>
            <p:nvPr/>
          </p:nvCxnSpPr>
          <p:spPr>
            <a:xfrm rot="5400000">
              <a:off x="10225651" y="5787330"/>
              <a:ext cx="203398" cy="105570"/>
            </a:xfrm>
            <a:prstGeom prst="curved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30D71341-A20A-21BC-B0EF-CCA20360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1" t="33045" r="40100" b="39888"/>
            <a:stretch/>
          </p:blipFill>
          <p:spPr>
            <a:xfrm rot="17358294">
              <a:off x="9887940" y="5648126"/>
              <a:ext cx="412848" cy="457200"/>
            </a:xfrm>
            <a:prstGeom prst="rect">
              <a:avLst/>
            </a:prstGeom>
          </p:spPr>
        </p:pic>
      </p:grpSp>
      <p:sp>
        <p:nvSpPr>
          <p:cNvPr id="65" name="ZoneTexte 64">
            <a:extLst>
              <a:ext uri="{FF2B5EF4-FFF2-40B4-BE49-F238E27FC236}">
                <a16:creationId xmlns:a16="http://schemas.microsoft.com/office/drawing/2014/main" id="{5029B683-6BEA-C047-31DD-14DFAA567B19}"/>
              </a:ext>
            </a:extLst>
          </p:cNvPr>
          <p:cNvSpPr txBox="1"/>
          <p:nvPr/>
        </p:nvSpPr>
        <p:spPr>
          <a:xfrm>
            <a:off x="5432828" y="3607426"/>
            <a:ext cx="150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breadth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CB0F464F-25F0-984B-B431-53B7765A0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0243">
            <a:off x="8866981" y="5305354"/>
            <a:ext cx="676826" cy="676826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8D772BCF-EDE4-ED80-7B25-75971A71C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4844">
            <a:off x="8104960" y="5955072"/>
            <a:ext cx="676826" cy="6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3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34838" y="188916"/>
            <a:ext cx="9961659" cy="560387"/>
          </a:xfrm>
        </p:spPr>
        <p:txBody>
          <a:bodyPr/>
          <a:lstStyle/>
          <a:p>
            <a:pPr algn="ctr"/>
            <a:r>
              <a:rPr lang="fr-FR" sz="2800" dirty="0"/>
              <a:t>High-</a:t>
            </a:r>
            <a:r>
              <a:rPr lang="fr-FR" sz="2800" dirty="0" err="1"/>
              <a:t>throughput</a:t>
            </a:r>
            <a:r>
              <a:rPr lang="fr-FR" sz="2800" dirty="0"/>
              <a:t> </a:t>
            </a:r>
            <a:r>
              <a:rPr lang="fr-FR" sz="2800" dirty="0" err="1"/>
              <a:t>sequencing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key to </a:t>
            </a:r>
            <a:r>
              <a:rPr lang="fr-FR" sz="2800" dirty="0" err="1"/>
              <a:t>reading</a:t>
            </a:r>
            <a:r>
              <a:rPr lang="fr-FR" sz="2800" dirty="0"/>
              <a:t> all </a:t>
            </a:r>
            <a:r>
              <a:rPr lang="fr-FR" sz="2800" dirty="0" err="1"/>
              <a:t>these</a:t>
            </a:r>
            <a:r>
              <a:rPr lang="fr-FR" sz="2800" dirty="0"/>
              <a:t> </a:t>
            </a:r>
            <a:r>
              <a:rPr lang="fr-FR" sz="2800" dirty="0" err="1"/>
              <a:t>barcodes</a:t>
            </a:r>
            <a:endParaRPr lang="fr-FR" sz="28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1DF87B9-9D82-1296-1E4A-C4A18388F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61801" r="90463" b="8268"/>
          <a:stretch/>
        </p:blipFill>
        <p:spPr bwMode="auto">
          <a:xfrm>
            <a:off x="1185588" y="2519002"/>
            <a:ext cx="1152172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25811C-6784-B457-D137-C4915A3AC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3" r="45234"/>
          <a:stretch/>
        </p:blipFill>
        <p:spPr>
          <a:xfrm>
            <a:off x="2436604" y="1688844"/>
            <a:ext cx="7968636" cy="36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5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5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altLang="fr-FR" sz="105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2E561-A0D3-BC72-D382-7FDCACEAFFDE}"/>
              </a:ext>
            </a:extLst>
          </p:cNvPr>
          <p:cNvSpPr/>
          <p:nvPr/>
        </p:nvSpPr>
        <p:spPr>
          <a:xfrm>
            <a:off x="891548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552576" y="298587"/>
            <a:ext cx="7886700" cy="560387"/>
          </a:xfrm>
        </p:spPr>
        <p:txBody>
          <a:bodyPr/>
          <a:lstStyle/>
          <a:p>
            <a:pPr algn="ctr"/>
            <a:r>
              <a:rPr lang="fr-FR" sz="2800" dirty="0"/>
              <a:t>Single-</a:t>
            </a:r>
            <a:r>
              <a:rPr lang="fr-FR" sz="2800" dirty="0" err="1"/>
              <a:t>cell</a:t>
            </a:r>
            <a:r>
              <a:rPr lang="fr-FR" sz="2800" dirty="0"/>
              <a:t> </a:t>
            </a:r>
            <a:r>
              <a:rPr lang="fr-FR" sz="2800" dirty="0" err="1"/>
              <a:t>sorting</a:t>
            </a:r>
            <a:r>
              <a:rPr lang="fr-FR" sz="2800" dirty="0"/>
              <a:t> </a:t>
            </a:r>
            <a:r>
              <a:rPr lang="fr-FR" sz="2800" i="1" dirty="0"/>
              <a:t>vs </a:t>
            </a:r>
            <a:r>
              <a:rPr lang="fr-FR" sz="2800" dirty="0" err="1"/>
              <a:t>LIBRAseq</a:t>
            </a:r>
            <a:endParaRPr lang="fr-FR" sz="2800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595156-0DE2-AFB6-DE97-397F89D5BEBC}"/>
              </a:ext>
            </a:extLst>
          </p:cNvPr>
          <p:cNvCxnSpPr>
            <a:cxnSpLocks/>
          </p:cNvCxnSpPr>
          <p:nvPr/>
        </p:nvCxnSpPr>
        <p:spPr>
          <a:xfrm>
            <a:off x="5979559" y="1707864"/>
            <a:ext cx="0" cy="4089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165196A-C652-DC85-D558-7829432E2F4A}"/>
              </a:ext>
            </a:extLst>
          </p:cNvPr>
          <p:cNvSpPr txBox="1"/>
          <p:nvPr/>
        </p:nvSpPr>
        <p:spPr>
          <a:xfrm>
            <a:off x="1327900" y="1383169"/>
            <a:ext cx="394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FACS single-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approach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4DF114-C748-FC41-C4D7-0D8C12DB8BBD}"/>
              </a:ext>
            </a:extLst>
          </p:cNvPr>
          <p:cNvSpPr txBox="1"/>
          <p:nvPr/>
        </p:nvSpPr>
        <p:spPr>
          <a:xfrm>
            <a:off x="7415361" y="1383737"/>
            <a:ext cx="3144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LIBRAseq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technique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A9E560-5844-B2ED-49DA-991751ABC57D}"/>
              </a:ext>
            </a:extLst>
          </p:cNvPr>
          <p:cNvSpPr txBox="1"/>
          <p:nvPr/>
        </p:nvSpPr>
        <p:spPr>
          <a:xfrm>
            <a:off x="2566733" y="2204034"/>
            <a:ext cx="14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Fluorophore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A54B184-901A-4215-1E0C-25A17B9D971F}"/>
              </a:ext>
            </a:extLst>
          </p:cNvPr>
          <p:cNvSpPr txBox="1"/>
          <p:nvPr/>
        </p:nvSpPr>
        <p:spPr>
          <a:xfrm>
            <a:off x="8468502" y="2204034"/>
            <a:ext cx="10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Barcode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98D298-BA66-5349-C8A2-80CEC465ACAC}"/>
              </a:ext>
            </a:extLst>
          </p:cNvPr>
          <p:cNvSpPr txBox="1"/>
          <p:nvPr/>
        </p:nvSpPr>
        <p:spPr>
          <a:xfrm>
            <a:off x="2368922" y="2930233"/>
            <a:ext cx="1866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throughput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C676345-4DF8-88F5-5DF5-28C89A1AAD85}"/>
              </a:ext>
            </a:extLst>
          </p:cNvPr>
          <p:cNvSpPr txBox="1"/>
          <p:nvPr/>
        </p:nvSpPr>
        <p:spPr>
          <a:xfrm>
            <a:off x="8030786" y="2930233"/>
            <a:ext cx="1913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throughput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67CD4E-C42B-B989-AFCD-75C3BAAB62CE}"/>
              </a:ext>
            </a:extLst>
          </p:cNvPr>
          <p:cNvSpPr txBox="1"/>
          <p:nvPr/>
        </p:nvSpPr>
        <p:spPr>
          <a:xfrm>
            <a:off x="1953808" y="4378732"/>
            <a:ext cx="2696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markers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46F7310-952E-885D-2C02-460662A5878B}"/>
              </a:ext>
            </a:extLst>
          </p:cNvPr>
          <p:cNvSpPr txBox="1"/>
          <p:nvPr/>
        </p:nvSpPr>
        <p:spPr>
          <a:xfrm>
            <a:off x="7455436" y="4378732"/>
            <a:ext cx="3064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markers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433533-3F92-B2E7-FB90-71F58C4598D2}"/>
              </a:ext>
            </a:extLst>
          </p:cNvPr>
          <p:cNvSpPr txBox="1"/>
          <p:nvPr/>
        </p:nvSpPr>
        <p:spPr>
          <a:xfrm>
            <a:off x="1426038" y="5104931"/>
            <a:ext cx="3752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transcriptome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CAA8923-3D72-724E-A928-AA54F0FB33EA}"/>
              </a:ext>
            </a:extLst>
          </p:cNvPr>
          <p:cNvSpPr txBox="1"/>
          <p:nvPr/>
        </p:nvSpPr>
        <p:spPr>
          <a:xfrm>
            <a:off x="7444151" y="5104931"/>
            <a:ext cx="3086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transcriptome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C1493A-46B0-3ECA-8700-1E278662E932}"/>
              </a:ext>
            </a:extLst>
          </p:cNvPr>
          <p:cNvSpPr txBox="1"/>
          <p:nvPr/>
        </p:nvSpPr>
        <p:spPr>
          <a:xfrm>
            <a:off x="2511076" y="3650200"/>
            <a:ext cx="158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43EAF8-2FF2-7594-F6F8-72DB8B16F53E}"/>
              </a:ext>
            </a:extLst>
          </p:cNvPr>
          <p:cNvSpPr txBox="1"/>
          <p:nvPr/>
        </p:nvSpPr>
        <p:spPr>
          <a:xfrm>
            <a:off x="8172940" y="3650200"/>
            <a:ext cx="16291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4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ACC61-C69E-A7A4-2767-1E317B2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Antibodies</a:t>
            </a:r>
            <a:r>
              <a:rPr lang="fr-FR" sz="2800" dirty="0"/>
              <a:t> are </a:t>
            </a:r>
            <a:r>
              <a:rPr lang="fr-FR" sz="2800" dirty="0" err="1"/>
              <a:t>generated</a:t>
            </a:r>
            <a:r>
              <a:rPr lang="fr-FR" sz="2800" dirty="0"/>
              <a:t> by </a:t>
            </a:r>
            <a:r>
              <a:rPr lang="fr-FR" sz="2800" dirty="0" err="1"/>
              <a:t>our</a:t>
            </a:r>
            <a:r>
              <a:rPr lang="fr-FR" sz="2800" dirty="0"/>
              <a:t> immune system to </a:t>
            </a:r>
            <a:r>
              <a:rPr lang="fr-FR" sz="2800" dirty="0" err="1"/>
              <a:t>fight</a:t>
            </a:r>
            <a:r>
              <a:rPr lang="fr-FR" sz="2800" dirty="0"/>
              <a:t> the viral infection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3E5128-AB8B-4DB7-F7FB-FE175A7FFE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F45393-D632-8CE7-2AB4-A2FE4875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8" t="9771" r="39119" b="40229"/>
          <a:stretch/>
        </p:blipFill>
        <p:spPr>
          <a:xfrm>
            <a:off x="2003126" y="992038"/>
            <a:ext cx="3001992" cy="51801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D3137D-BA1B-A0E3-836C-D0A6388F8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t="13006" r="39497" b="35646"/>
          <a:stretch/>
        </p:blipFill>
        <p:spPr>
          <a:xfrm>
            <a:off x="5691016" y="1921544"/>
            <a:ext cx="3864635" cy="328666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69B22C-D9AA-A06A-31A4-D235C20DB667}"/>
              </a:ext>
            </a:extLst>
          </p:cNvPr>
          <p:cNvSpPr txBox="1"/>
          <p:nvPr/>
        </p:nvSpPr>
        <p:spPr>
          <a:xfrm>
            <a:off x="5344883" y="5357004"/>
            <a:ext cx="10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Antibody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555105B-B48D-DEA6-0415-D311AA2C8A49}"/>
              </a:ext>
            </a:extLst>
          </p:cNvPr>
          <p:cNvCxnSpPr/>
          <p:nvPr/>
        </p:nvCxnSpPr>
        <p:spPr>
          <a:xfrm>
            <a:off x="6381834" y="5538158"/>
            <a:ext cx="5434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E5BB31A-84E0-8570-E15B-6616BEAFB83B}"/>
              </a:ext>
            </a:extLst>
          </p:cNvPr>
          <p:cNvCxnSpPr>
            <a:cxnSpLocks/>
          </p:cNvCxnSpPr>
          <p:nvPr/>
        </p:nvCxnSpPr>
        <p:spPr>
          <a:xfrm flipV="1">
            <a:off x="6925298" y="4753155"/>
            <a:ext cx="481298" cy="7850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7D1B4DA-F3A3-9BD5-6C2C-1DDCB6E9E9C4}"/>
              </a:ext>
            </a:extLst>
          </p:cNvPr>
          <p:cNvSpPr txBox="1"/>
          <p:nvPr/>
        </p:nvSpPr>
        <p:spPr>
          <a:xfrm>
            <a:off x="9895417" y="2427967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Total </a:t>
            </a:r>
            <a:r>
              <a:rPr lang="fr-FR" sz="2400" dirty="0" err="1"/>
              <a:t>antibody</a:t>
            </a:r>
            <a:r>
              <a:rPr lang="fr-FR" sz="2400" dirty="0"/>
              <a:t> </a:t>
            </a:r>
            <a:r>
              <a:rPr lang="fr-FR" sz="2400" dirty="0" err="1"/>
              <a:t>diversity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estimated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around</a:t>
            </a:r>
            <a:r>
              <a:rPr lang="fr-FR" sz="2400" dirty="0"/>
              <a:t> </a:t>
            </a:r>
          </a:p>
          <a:p>
            <a:pPr algn="ctr"/>
            <a:r>
              <a:rPr lang="fr-FR" sz="2400" b="1" dirty="0"/>
              <a:t>10</a:t>
            </a:r>
            <a:r>
              <a:rPr lang="fr-FR" sz="2400" b="1" baseline="30000" dirty="0"/>
              <a:t>16-18</a:t>
            </a:r>
            <a:r>
              <a:rPr lang="fr-FR" sz="2400" dirty="0"/>
              <a:t> </a:t>
            </a:r>
            <a:r>
              <a:rPr lang="fr-FR" sz="2400" dirty="0" err="1"/>
              <a:t>possibilities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7BC23B-0490-93B9-5097-AD81D644474B}"/>
              </a:ext>
            </a:extLst>
          </p:cNvPr>
          <p:cNvSpPr txBox="1"/>
          <p:nvPr/>
        </p:nvSpPr>
        <p:spPr>
          <a:xfrm>
            <a:off x="0" y="6463526"/>
            <a:ext cx="4869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Briney et al, Nature 2019 (</a:t>
            </a:r>
            <a:r>
              <a:rPr lang="fr-FR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https://doi.org/10.1038%2Fs41586-019-0879-y</a:t>
            </a:r>
            <a:r>
              <a:rPr lang="fr-FR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9196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3"/>
          <a:stretch/>
        </p:blipFill>
        <p:spPr>
          <a:xfrm>
            <a:off x="0" y="791022"/>
            <a:ext cx="12192000" cy="5345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7EFF3-1EC0-8FBD-59F9-D6F5BE6A6E4A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852A4-ED45-86A5-FEE9-B53B16CD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3D12E-1502-B701-BC09-98911C4A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4CFDF2-08FE-88C6-ECE6-C5B762C44E0E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2E561-A0D3-BC72-D382-7FDCACEAFFDE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LIBRAseq</a:t>
            </a:r>
            <a:r>
              <a:rPr lang="fr-FR" sz="2800" dirty="0"/>
              <a:t> : more </a:t>
            </a:r>
            <a:r>
              <a:rPr lang="fr-FR" sz="2800" dirty="0" err="1"/>
              <a:t>cells</a:t>
            </a:r>
            <a:r>
              <a:rPr lang="fr-FR" sz="2800" dirty="0"/>
              <a:t> and more information per </a:t>
            </a:r>
            <a:r>
              <a:rPr lang="fr-FR" sz="2800" dirty="0" err="1"/>
              <a:t>cell</a:t>
            </a:r>
            <a:endParaRPr lang="fr-FR" sz="28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41CB8B-F68E-F661-FA41-7DE619DBF1A8}"/>
              </a:ext>
            </a:extLst>
          </p:cNvPr>
          <p:cNvSpPr/>
          <p:nvPr/>
        </p:nvSpPr>
        <p:spPr>
          <a:xfrm>
            <a:off x="8123594" y="2343720"/>
            <a:ext cx="3877062" cy="28029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5A7E7-24B7-2084-2908-929C682C6A16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2B222-95CC-8E0A-59DD-130EB4352630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AAEC4-F851-A8BE-F40A-459B446D8035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F2874-CC88-F648-E264-2790BA59A2CC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2DBDC0-ACEF-78A7-10E6-971285AB7212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6AD32AE-01F4-3016-CA77-A98B19F2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D54121E-32D2-7563-F226-EBCF51D17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4CE6096-189F-5116-5083-83EC71E61983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F2276917-9E00-95D4-5E85-04CF70D80EE9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07D8F1E-4F70-3679-A84C-25AD896BD89B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563F0B7-05FC-1827-8C72-5BE4F5A49E63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253FFA-183F-5AD4-9B97-23E50DC271F3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F776B1-D6EB-4775-3144-2C3C5CDC1E2E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16DC70-CB12-CDFB-5187-AA82B974D759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444B2A-CD7A-0A6E-5AD7-F81F3E415B75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603C467-8E41-57D0-7FE4-4FC588EED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75" y="4095585"/>
            <a:ext cx="527175" cy="4752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454D7CB-C8F4-331F-193B-48BDCF668E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139">
            <a:off x="8884815" y="2765212"/>
            <a:ext cx="527175" cy="4752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FF8A92-D23A-3A60-EE17-C1D86FFA7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41260"/>
            <a:ext cx="527175" cy="4752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D2E67CE-FC9E-8DE1-2BB4-A17D3C517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51">
            <a:off x="7316413" y="1336061"/>
            <a:ext cx="526908" cy="474959"/>
          </a:xfrm>
          <a:prstGeom prst="rect">
            <a:avLst/>
          </a:prstGeom>
        </p:spPr>
      </p:pic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2C1A86B4-E3EC-8174-F24C-DE1809DDE0C6}"/>
              </a:ext>
            </a:extLst>
          </p:cNvPr>
          <p:cNvSpPr/>
          <p:nvPr/>
        </p:nvSpPr>
        <p:spPr>
          <a:xfrm>
            <a:off x="6983165" y="968829"/>
            <a:ext cx="255835" cy="27214"/>
          </a:xfrm>
          <a:custGeom>
            <a:avLst/>
            <a:gdLst>
              <a:gd name="connsiteX0" fmla="*/ 255835 w 255835"/>
              <a:gd name="connsiteY0" fmla="*/ 5442 h 27214"/>
              <a:gd name="connsiteX1" fmla="*/ 228621 w 255835"/>
              <a:gd name="connsiteY1" fmla="*/ 16328 h 27214"/>
              <a:gd name="connsiteX2" fmla="*/ 136092 w 255835"/>
              <a:gd name="connsiteY2" fmla="*/ 27214 h 27214"/>
              <a:gd name="connsiteX3" fmla="*/ 10906 w 255835"/>
              <a:gd name="connsiteY3" fmla="*/ 21771 h 27214"/>
              <a:gd name="connsiteX4" fmla="*/ 21 w 255835"/>
              <a:gd name="connsiteY4" fmla="*/ 0 h 2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5" h="27214">
                <a:moveTo>
                  <a:pt x="255835" y="5442"/>
                </a:moveTo>
                <a:cubicBezTo>
                  <a:pt x="246764" y="9071"/>
                  <a:pt x="238047" y="13757"/>
                  <a:pt x="228621" y="16328"/>
                </a:cubicBezTo>
                <a:cubicBezTo>
                  <a:pt x="206778" y="22286"/>
                  <a:pt x="151424" y="25820"/>
                  <a:pt x="136092" y="27214"/>
                </a:cubicBezTo>
                <a:cubicBezTo>
                  <a:pt x="94363" y="25400"/>
                  <a:pt x="52149" y="28370"/>
                  <a:pt x="10906" y="21771"/>
                </a:cubicBezTo>
                <a:cubicBezTo>
                  <a:pt x="-985" y="19868"/>
                  <a:pt x="21" y="7564"/>
                  <a:pt x="21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2506C7D0-A754-5A33-0E57-A1E7B262D0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8233" y="1723862"/>
            <a:ext cx="167005" cy="12089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 : en arc 48">
            <a:extLst>
              <a:ext uri="{FF2B5EF4-FFF2-40B4-BE49-F238E27FC236}">
                <a16:creationId xmlns:a16="http://schemas.microsoft.com/office/drawing/2014/main" id="{1A7E20CD-BA06-7894-BEE9-D91B91335C29}"/>
              </a:ext>
            </a:extLst>
          </p:cNvPr>
          <p:cNvCxnSpPr/>
          <p:nvPr/>
        </p:nvCxnSpPr>
        <p:spPr>
          <a:xfrm rot="10800000" flipV="1">
            <a:off x="8894067" y="3103905"/>
            <a:ext cx="159261" cy="9983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7FFFEA43-60B5-0181-4701-E3F49659FED7}"/>
              </a:ext>
            </a:extLst>
          </p:cNvPr>
          <p:cNvCxnSpPr>
            <a:endCxn id="36" idx="3"/>
          </p:cNvCxnSpPr>
          <p:nvPr/>
        </p:nvCxnSpPr>
        <p:spPr>
          <a:xfrm rot="10800000" flipV="1">
            <a:off x="8867006" y="4410397"/>
            <a:ext cx="176456" cy="12617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0DE138EA-D480-8737-C00D-92C428439A5B}"/>
              </a:ext>
            </a:extLst>
          </p:cNvPr>
          <p:cNvSpPr/>
          <p:nvPr/>
        </p:nvSpPr>
        <p:spPr>
          <a:xfrm rot="916038">
            <a:off x="9970541" y="3332909"/>
            <a:ext cx="373045" cy="218002"/>
          </a:xfrm>
          <a:prstGeom prst="roundRect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36C7E7F-30F6-75F1-257A-5AD7F1E54D0D}"/>
              </a:ext>
            </a:extLst>
          </p:cNvPr>
          <p:cNvSpPr/>
          <p:nvPr/>
        </p:nvSpPr>
        <p:spPr>
          <a:xfrm>
            <a:off x="9902064" y="3287628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409A0BB-F08B-1490-6246-B41C1DB2F3EA}"/>
              </a:ext>
            </a:extLst>
          </p:cNvPr>
          <p:cNvSpPr/>
          <p:nvPr/>
        </p:nvSpPr>
        <p:spPr>
          <a:xfrm>
            <a:off x="9942261" y="3319553"/>
            <a:ext cx="144015" cy="144015"/>
          </a:xfrm>
          <a:prstGeom prst="ellipse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1452431-7F8A-90E2-A83B-78996313AC76}"/>
              </a:ext>
            </a:extLst>
          </p:cNvPr>
          <p:cNvGrpSpPr/>
          <p:nvPr/>
        </p:nvGrpSpPr>
        <p:grpSpPr>
          <a:xfrm rot="6852838">
            <a:off x="10887218" y="3149177"/>
            <a:ext cx="441522" cy="263283"/>
            <a:chOff x="10887218" y="3149177"/>
            <a:chExt cx="441522" cy="263283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04A2A25A-4C3F-65A2-ECE5-FEA268E82400}"/>
                </a:ext>
              </a:extLst>
            </p:cNvPr>
            <p:cNvSpPr/>
            <p:nvPr/>
          </p:nvSpPr>
          <p:spPr>
            <a:xfrm rot="916038">
              <a:off x="10955695" y="3194458"/>
              <a:ext cx="373045" cy="218002"/>
            </a:xfrm>
            <a:prstGeom prst="roundRect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CE3D130-A722-9B8C-AD09-9FD8F7B4BF5C}"/>
                </a:ext>
              </a:extLst>
            </p:cNvPr>
            <p:cNvSpPr/>
            <p:nvPr/>
          </p:nvSpPr>
          <p:spPr>
            <a:xfrm>
              <a:off x="10887218" y="3149177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3D14F18E-54B7-47F9-BC86-E1793F4E1BDB}"/>
                </a:ext>
              </a:extLst>
            </p:cNvPr>
            <p:cNvSpPr/>
            <p:nvPr/>
          </p:nvSpPr>
          <p:spPr>
            <a:xfrm>
              <a:off x="10927415" y="3181102"/>
              <a:ext cx="144015" cy="144015"/>
            </a:xfrm>
            <a:prstGeom prst="ellipse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64BD1F21-07E7-EC63-C00F-6B252443B2CC}"/>
              </a:ext>
            </a:extLst>
          </p:cNvPr>
          <p:cNvSpPr/>
          <p:nvPr/>
        </p:nvSpPr>
        <p:spPr>
          <a:xfrm rot="916038">
            <a:off x="10811680" y="4036220"/>
            <a:ext cx="373045" cy="218002"/>
          </a:xfrm>
          <a:prstGeom prst="roundRect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A708970-BC42-2434-6133-F4A71FD4634B}"/>
              </a:ext>
            </a:extLst>
          </p:cNvPr>
          <p:cNvSpPr/>
          <p:nvPr/>
        </p:nvSpPr>
        <p:spPr>
          <a:xfrm>
            <a:off x="10743203" y="399093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2BF1F1A-C044-5345-6F92-B2686078377B}"/>
              </a:ext>
            </a:extLst>
          </p:cNvPr>
          <p:cNvSpPr/>
          <p:nvPr/>
        </p:nvSpPr>
        <p:spPr>
          <a:xfrm>
            <a:off x="10783400" y="4022864"/>
            <a:ext cx="144015" cy="144015"/>
          </a:xfrm>
          <a:prstGeom prst="ellipse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42B988A6-48C0-2AE1-4BEE-9B31D2733634}"/>
              </a:ext>
            </a:extLst>
          </p:cNvPr>
          <p:cNvGrpSpPr/>
          <p:nvPr/>
        </p:nvGrpSpPr>
        <p:grpSpPr>
          <a:xfrm rot="7511065">
            <a:off x="9791630" y="3919645"/>
            <a:ext cx="441522" cy="263283"/>
            <a:chOff x="9791630" y="3919645"/>
            <a:chExt cx="441522" cy="263283"/>
          </a:xfrm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ED79FC94-12AE-B775-7DB6-0A08FD79DB9D}"/>
                </a:ext>
              </a:extLst>
            </p:cNvPr>
            <p:cNvSpPr/>
            <p:nvPr/>
          </p:nvSpPr>
          <p:spPr>
            <a:xfrm rot="916038">
              <a:off x="9860107" y="3964926"/>
              <a:ext cx="373045" cy="218002"/>
            </a:xfrm>
            <a:prstGeom prst="roundRect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C241D558-1CDD-4190-B6A6-06246FC5A6D7}"/>
                </a:ext>
              </a:extLst>
            </p:cNvPr>
            <p:cNvSpPr/>
            <p:nvPr/>
          </p:nvSpPr>
          <p:spPr>
            <a:xfrm>
              <a:off x="9791630" y="391964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6759F0B3-7698-55B5-56BA-DF695A4A8E18}"/>
                </a:ext>
              </a:extLst>
            </p:cNvPr>
            <p:cNvSpPr/>
            <p:nvPr/>
          </p:nvSpPr>
          <p:spPr>
            <a:xfrm>
              <a:off x="9831827" y="3951570"/>
              <a:ext cx="144015" cy="144015"/>
            </a:xfrm>
            <a:prstGeom prst="ellipse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59E36F9-CCA8-3C24-2C39-4A7839E35E8C}"/>
              </a:ext>
            </a:extLst>
          </p:cNvPr>
          <p:cNvGrpSpPr/>
          <p:nvPr/>
        </p:nvGrpSpPr>
        <p:grpSpPr>
          <a:xfrm rot="13756478">
            <a:off x="10253501" y="2613965"/>
            <a:ext cx="441522" cy="263283"/>
            <a:chOff x="10253501" y="2613965"/>
            <a:chExt cx="441522" cy="263283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D2BBACA0-47B0-CE82-C26F-81009D88D4F5}"/>
                </a:ext>
              </a:extLst>
            </p:cNvPr>
            <p:cNvSpPr/>
            <p:nvPr/>
          </p:nvSpPr>
          <p:spPr>
            <a:xfrm rot="916038">
              <a:off x="10321978" y="2659246"/>
              <a:ext cx="373045" cy="218002"/>
            </a:xfrm>
            <a:prstGeom prst="roundRect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EC9EAA14-6E9B-7222-C409-1E1DF41FD0F8}"/>
                </a:ext>
              </a:extLst>
            </p:cNvPr>
            <p:cNvSpPr/>
            <p:nvPr/>
          </p:nvSpPr>
          <p:spPr>
            <a:xfrm>
              <a:off x="10253501" y="261396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409F6827-E58A-F45B-E6EB-BE2AD0F4BF39}"/>
                </a:ext>
              </a:extLst>
            </p:cNvPr>
            <p:cNvSpPr/>
            <p:nvPr/>
          </p:nvSpPr>
          <p:spPr>
            <a:xfrm>
              <a:off x="10293698" y="2645890"/>
              <a:ext cx="144015" cy="144015"/>
            </a:xfrm>
            <a:prstGeom prst="ellipse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E4013361-1076-47B0-B1FB-081E830237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22" y="2946527"/>
            <a:ext cx="527175" cy="475200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5DCDB187-BE4B-21B4-E3A9-E9EAEA4F7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706">
            <a:off x="9784532" y="4333185"/>
            <a:ext cx="527175" cy="4752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4784EB3D-84D4-9EE2-21AF-36E691764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786">
            <a:off x="11037172" y="3493487"/>
            <a:ext cx="527175" cy="4752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351DDC77-59D4-4BAC-786D-9E66419FD3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6" y="2017197"/>
            <a:ext cx="527175" cy="475200"/>
          </a:xfrm>
          <a:prstGeom prst="rect">
            <a:avLst/>
          </a:prstGeom>
        </p:spPr>
      </p:pic>
      <p:cxnSp>
        <p:nvCxnSpPr>
          <p:cNvPr id="73" name="Connecteur : en arc 72">
            <a:extLst>
              <a:ext uri="{FF2B5EF4-FFF2-40B4-BE49-F238E27FC236}">
                <a16:creationId xmlns:a16="http://schemas.microsoft.com/office/drawing/2014/main" id="{1DD488A7-36A1-0296-0E8B-5B508088C62C}"/>
              </a:ext>
            </a:extLst>
          </p:cNvPr>
          <p:cNvCxnSpPr>
            <a:endCxn id="66" idx="3"/>
          </p:cNvCxnSpPr>
          <p:nvPr/>
        </p:nvCxnSpPr>
        <p:spPr>
          <a:xfrm rot="10800000" flipV="1">
            <a:off x="10388906" y="2343721"/>
            <a:ext cx="219989" cy="192756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 : en arc 73">
            <a:extLst>
              <a:ext uri="{FF2B5EF4-FFF2-40B4-BE49-F238E27FC236}">
                <a16:creationId xmlns:a16="http://schemas.microsoft.com/office/drawing/2014/main" id="{1A98BDE0-E2D7-11F7-9EF7-3CF7AA9F343F}"/>
              </a:ext>
            </a:extLst>
          </p:cNvPr>
          <p:cNvCxnSpPr>
            <a:endCxn id="55" idx="3"/>
          </p:cNvCxnSpPr>
          <p:nvPr/>
        </p:nvCxnSpPr>
        <p:spPr>
          <a:xfrm rot="10800000">
            <a:off x="10954693" y="3446724"/>
            <a:ext cx="252153" cy="149457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 : en arc 74">
            <a:extLst>
              <a:ext uri="{FF2B5EF4-FFF2-40B4-BE49-F238E27FC236}">
                <a16:creationId xmlns:a16="http://schemas.microsoft.com/office/drawing/2014/main" id="{059ADF81-35B5-EB41-513B-BE1AE2DA4923}"/>
              </a:ext>
            </a:extLst>
          </p:cNvPr>
          <p:cNvCxnSpPr>
            <a:endCxn id="51" idx="3"/>
          </p:cNvCxnSpPr>
          <p:nvPr/>
        </p:nvCxnSpPr>
        <p:spPr>
          <a:xfrm rot="5400000">
            <a:off x="10288089" y="3336542"/>
            <a:ext cx="203398" cy="105570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 : en arc 75">
            <a:extLst>
              <a:ext uri="{FF2B5EF4-FFF2-40B4-BE49-F238E27FC236}">
                <a16:creationId xmlns:a16="http://schemas.microsoft.com/office/drawing/2014/main" id="{82B0D131-336A-2CCE-373D-6DAF7BDBD1D0}"/>
              </a:ext>
            </a:extLst>
          </p:cNvPr>
          <p:cNvCxnSpPr/>
          <p:nvPr/>
        </p:nvCxnSpPr>
        <p:spPr>
          <a:xfrm rot="16200000" flipV="1">
            <a:off x="9902365" y="4264642"/>
            <a:ext cx="193679" cy="97831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Image 76">
            <a:extLst>
              <a:ext uri="{FF2B5EF4-FFF2-40B4-BE49-F238E27FC236}">
                <a16:creationId xmlns:a16="http://schemas.microsoft.com/office/drawing/2014/main" id="{41320688-5B98-88FC-C8C6-E08C58267F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5600">
            <a:off x="11157918" y="4256080"/>
            <a:ext cx="527175" cy="475200"/>
          </a:xfrm>
          <a:prstGeom prst="rect">
            <a:avLst/>
          </a:prstGeom>
        </p:spPr>
      </p:pic>
      <p:cxnSp>
        <p:nvCxnSpPr>
          <p:cNvPr id="78" name="Connecteur : en arc 77">
            <a:extLst>
              <a:ext uri="{FF2B5EF4-FFF2-40B4-BE49-F238E27FC236}">
                <a16:creationId xmlns:a16="http://schemas.microsoft.com/office/drawing/2014/main" id="{4D7E3CBF-B52F-2AEB-CF6E-48D6DAC9A671}"/>
              </a:ext>
            </a:extLst>
          </p:cNvPr>
          <p:cNvCxnSpPr>
            <a:endCxn id="58" idx="2"/>
          </p:cNvCxnSpPr>
          <p:nvPr/>
        </p:nvCxnSpPr>
        <p:spPr>
          <a:xfrm rot="10800000">
            <a:off x="10969501" y="4250375"/>
            <a:ext cx="303480" cy="185332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DA9692B3-65E3-16C8-7A57-DB8F9D5A22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100" b="39888"/>
          <a:stretch/>
        </p:blipFill>
        <p:spPr>
          <a:xfrm rot="17358294">
            <a:off x="9950378" y="3197338"/>
            <a:ext cx="412848" cy="4572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D88570-1DEB-52DD-61E6-EBD9D14EEF1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17389972">
            <a:off x="10790656" y="3902280"/>
            <a:ext cx="408451" cy="457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7ED42E-8EBD-1C61-33DA-07F874CBA9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9712857">
            <a:off x="10258898" y="2489817"/>
            <a:ext cx="408451" cy="457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9C70B8-477B-4EAB-4CDC-75CEC9C145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51D9778-A10E-A8F1-7BE7-A276370A7B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D8E7EDD-C8BA-2CBE-C97D-E3E5416FE89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298" b="39888"/>
          <a:stretch/>
        </p:blipFill>
        <p:spPr>
          <a:xfrm rot="2243005">
            <a:off x="10871599" y="3076136"/>
            <a:ext cx="408079" cy="457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84352B9-24AE-1D71-C5CE-AD03E45347E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32753" r="40100" b="39888"/>
          <a:stretch/>
        </p:blipFill>
        <p:spPr>
          <a:xfrm rot="2794362">
            <a:off x="9767803" y="3823447"/>
            <a:ext cx="41485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18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294624-DC04-E32F-04F0-B68F5DCB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4" t="2623"/>
          <a:stretch/>
        </p:blipFill>
        <p:spPr>
          <a:xfrm>
            <a:off x="6219644" y="791022"/>
            <a:ext cx="5972355" cy="5345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7EFF3-1EC0-8FBD-59F9-D6F5BE6A6E4A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8852A4-ED45-86A5-FEE9-B53B16CD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3D12E-1502-B701-BC09-98911C4A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4CFDF2-08FE-88C6-ECE6-C5B762C44E0E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2E561-A0D3-BC72-D382-7FDCACEAFFDE}"/>
              </a:ext>
            </a:extLst>
          </p:cNvPr>
          <p:cNvSpPr/>
          <p:nvPr/>
        </p:nvSpPr>
        <p:spPr>
          <a:xfrm>
            <a:off x="8526622" y="461970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5378" y="188897"/>
            <a:ext cx="10805183" cy="560387"/>
          </a:xfrm>
        </p:spPr>
        <p:txBody>
          <a:bodyPr/>
          <a:lstStyle/>
          <a:p>
            <a:r>
              <a:rPr lang="fr-FR" sz="2800" dirty="0" err="1"/>
              <a:t>Baits</a:t>
            </a:r>
            <a:r>
              <a:rPr lang="fr-FR" sz="2800" dirty="0"/>
              <a:t> are </a:t>
            </a:r>
            <a:r>
              <a:rPr lang="fr-FR" sz="2800" dirty="0" err="1"/>
              <a:t>complex</a:t>
            </a:r>
            <a:r>
              <a:rPr lang="fr-FR" sz="2800" dirty="0"/>
              <a:t> structures : HIV </a:t>
            </a:r>
            <a:r>
              <a:rPr lang="fr-FR" sz="2800" dirty="0" err="1"/>
              <a:t>Env</a:t>
            </a:r>
            <a:r>
              <a:rPr lang="fr-FR" sz="2800" dirty="0"/>
              <a:t> </a:t>
            </a:r>
            <a:r>
              <a:rPr lang="fr-FR" sz="2800" dirty="0" err="1"/>
              <a:t>trimers</a:t>
            </a:r>
            <a:r>
              <a:rPr lang="fr-FR" sz="2800" dirty="0"/>
              <a:t> can </a:t>
            </a:r>
            <a:r>
              <a:rPr lang="fr-FR" sz="2800" dirty="0" err="1"/>
              <a:t>vary</a:t>
            </a:r>
            <a:r>
              <a:rPr lang="fr-FR" sz="2800" dirty="0"/>
              <a:t> in conformation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41CB8B-F68E-F661-FA41-7DE619DBF1A8}"/>
              </a:ext>
            </a:extLst>
          </p:cNvPr>
          <p:cNvSpPr/>
          <p:nvPr/>
        </p:nvSpPr>
        <p:spPr>
          <a:xfrm>
            <a:off x="8123594" y="2343720"/>
            <a:ext cx="3877062" cy="28029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5A7E7-24B7-2084-2908-929C682C6A16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2B222-95CC-8E0A-59DD-130EB4352630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AAEC4-F851-A8BE-F40A-459B446D8035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F2874-CC88-F648-E264-2790BA59A2CC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2DBDC0-ACEF-78A7-10E6-971285AB7212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6AD32AE-01F4-3016-CA77-A98B19F2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3818">
            <a:off x="8967590" y="3193827"/>
            <a:ext cx="171474" cy="2762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D54121E-32D2-7563-F226-EBCF51D17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915755">
            <a:off x="8957725" y="4409348"/>
            <a:ext cx="171474" cy="27626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4CE6096-189F-5116-5083-83EC71E61983}"/>
              </a:ext>
            </a:extLst>
          </p:cNvPr>
          <p:cNvSpPr/>
          <p:nvPr/>
        </p:nvSpPr>
        <p:spPr>
          <a:xfrm>
            <a:off x="8672922" y="3391187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F2276917-9E00-95D4-5E85-04CF70D80EE9}"/>
              </a:ext>
            </a:extLst>
          </p:cNvPr>
          <p:cNvSpPr/>
          <p:nvPr/>
        </p:nvSpPr>
        <p:spPr>
          <a:xfrm rot="916038">
            <a:off x="8500544" y="4378460"/>
            <a:ext cx="373045" cy="2180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07D8F1E-4F70-3679-A84C-25AD896BD89B}"/>
              </a:ext>
            </a:extLst>
          </p:cNvPr>
          <p:cNvSpPr/>
          <p:nvPr/>
        </p:nvSpPr>
        <p:spPr>
          <a:xfrm>
            <a:off x="8432067" y="433317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563F0B7-05FC-1827-8C72-5BE4F5A49E63}"/>
              </a:ext>
            </a:extLst>
          </p:cNvPr>
          <p:cNvSpPr/>
          <p:nvPr/>
        </p:nvSpPr>
        <p:spPr>
          <a:xfrm>
            <a:off x="8472264" y="4365104"/>
            <a:ext cx="144015" cy="1440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2253FFA-183F-5AD4-9B97-23E50DC271F3}"/>
              </a:ext>
            </a:extLst>
          </p:cNvPr>
          <p:cNvSpPr/>
          <p:nvPr/>
        </p:nvSpPr>
        <p:spPr>
          <a:xfrm rot="1194127">
            <a:off x="7082634" y="807202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F776B1-D6EB-4775-3144-2C3C5CDC1E2E}"/>
              </a:ext>
            </a:extLst>
          </p:cNvPr>
          <p:cNvSpPr/>
          <p:nvPr/>
        </p:nvSpPr>
        <p:spPr>
          <a:xfrm rot="1194127">
            <a:off x="7855796" y="1859208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16DC70-CB12-CDFB-5187-AA82B974D759}"/>
              </a:ext>
            </a:extLst>
          </p:cNvPr>
          <p:cNvSpPr/>
          <p:nvPr/>
        </p:nvSpPr>
        <p:spPr>
          <a:xfrm rot="1194127">
            <a:off x="8961203" y="3147329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444B2A-CD7A-0A6E-5AD7-F81F3E415B75}"/>
              </a:ext>
            </a:extLst>
          </p:cNvPr>
          <p:cNvSpPr/>
          <p:nvPr/>
        </p:nvSpPr>
        <p:spPr>
          <a:xfrm rot="1194127">
            <a:off x="8969856" y="4374004"/>
            <a:ext cx="296831" cy="237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603C467-8E41-57D0-7FE4-4FC588EED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75" y="4095585"/>
            <a:ext cx="527175" cy="4752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A454D7CB-C8F4-331F-193B-48BDCF668E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139">
            <a:off x="8884815" y="2765212"/>
            <a:ext cx="527175" cy="4752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FF8A92-D23A-3A60-EE17-C1D86FFA75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641260"/>
            <a:ext cx="527175" cy="4752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D2E67CE-FC9E-8DE1-2BB4-A17D3C517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5751">
            <a:off x="7316413" y="1336061"/>
            <a:ext cx="526908" cy="474959"/>
          </a:xfrm>
          <a:prstGeom prst="rect">
            <a:avLst/>
          </a:prstGeom>
        </p:spPr>
      </p:pic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2C1A86B4-E3EC-8174-F24C-DE1809DDE0C6}"/>
              </a:ext>
            </a:extLst>
          </p:cNvPr>
          <p:cNvSpPr/>
          <p:nvPr/>
        </p:nvSpPr>
        <p:spPr>
          <a:xfrm>
            <a:off x="6983165" y="968829"/>
            <a:ext cx="255835" cy="27214"/>
          </a:xfrm>
          <a:custGeom>
            <a:avLst/>
            <a:gdLst>
              <a:gd name="connsiteX0" fmla="*/ 255835 w 255835"/>
              <a:gd name="connsiteY0" fmla="*/ 5442 h 27214"/>
              <a:gd name="connsiteX1" fmla="*/ 228621 w 255835"/>
              <a:gd name="connsiteY1" fmla="*/ 16328 h 27214"/>
              <a:gd name="connsiteX2" fmla="*/ 136092 w 255835"/>
              <a:gd name="connsiteY2" fmla="*/ 27214 h 27214"/>
              <a:gd name="connsiteX3" fmla="*/ 10906 w 255835"/>
              <a:gd name="connsiteY3" fmla="*/ 21771 h 27214"/>
              <a:gd name="connsiteX4" fmla="*/ 21 w 255835"/>
              <a:gd name="connsiteY4" fmla="*/ 0 h 2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835" h="27214">
                <a:moveTo>
                  <a:pt x="255835" y="5442"/>
                </a:moveTo>
                <a:cubicBezTo>
                  <a:pt x="246764" y="9071"/>
                  <a:pt x="238047" y="13757"/>
                  <a:pt x="228621" y="16328"/>
                </a:cubicBezTo>
                <a:cubicBezTo>
                  <a:pt x="206778" y="22286"/>
                  <a:pt x="151424" y="25820"/>
                  <a:pt x="136092" y="27214"/>
                </a:cubicBezTo>
                <a:cubicBezTo>
                  <a:pt x="94363" y="25400"/>
                  <a:pt x="52149" y="28370"/>
                  <a:pt x="10906" y="21771"/>
                </a:cubicBezTo>
                <a:cubicBezTo>
                  <a:pt x="-985" y="19868"/>
                  <a:pt x="21" y="7564"/>
                  <a:pt x="21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Connecteur : en arc 47">
            <a:extLst>
              <a:ext uri="{FF2B5EF4-FFF2-40B4-BE49-F238E27FC236}">
                <a16:creationId xmlns:a16="http://schemas.microsoft.com/office/drawing/2014/main" id="{2506C7D0-A754-5A33-0E57-A1E7B262D0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08233" y="1723862"/>
            <a:ext cx="167005" cy="120896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 : en arc 48">
            <a:extLst>
              <a:ext uri="{FF2B5EF4-FFF2-40B4-BE49-F238E27FC236}">
                <a16:creationId xmlns:a16="http://schemas.microsoft.com/office/drawing/2014/main" id="{1A7E20CD-BA06-7894-BEE9-D91B91335C29}"/>
              </a:ext>
            </a:extLst>
          </p:cNvPr>
          <p:cNvCxnSpPr/>
          <p:nvPr/>
        </p:nvCxnSpPr>
        <p:spPr>
          <a:xfrm rot="10800000" flipV="1">
            <a:off x="8894067" y="3103905"/>
            <a:ext cx="159261" cy="9983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 : en arc 49">
            <a:extLst>
              <a:ext uri="{FF2B5EF4-FFF2-40B4-BE49-F238E27FC236}">
                <a16:creationId xmlns:a16="http://schemas.microsoft.com/office/drawing/2014/main" id="{7FFFEA43-60B5-0181-4701-E3F49659FED7}"/>
              </a:ext>
            </a:extLst>
          </p:cNvPr>
          <p:cNvCxnSpPr>
            <a:endCxn id="36" idx="3"/>
          </p:cNvCxnSpPr>
          <p:nvPr/>
        </p:nvCxnSpPr>
        <p:spPr>
          <a:xfrm rot="10800000" flipV="1">
            <a:off x="8867006" y="4410397"/>
            <a:ext cx="176456" cy="126179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0DE138EA-D480-8737-C00D-92C428439A5B}"/>
              </a:ext>
            </a:extLst>
          </p:cNvPr>
          <p:cNvSpPr/>
          <p:nvPr/>
        </p:nvSpPr>
        <p:spPr>
          <a:xfrm rot="916038">
            <a:off x="9970541" y="3332909"/>
            <a:ext cx="373045" cy="218002"/>
          </a:xfrm>
          <a:prstGeom prst="roundRect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36C7E7F-30F6-75F1-257A-5AD7F1E54D0D}"/>
              </a:ext>
            </a:extLst>
          </p:cNvPr>
          <p:cNvSpPr/>
          <p:nvPr/>
        </p:nvSpPr>
        <p:spPr>
          <a:xfrm>
            <a:off x="9902064" y="3287628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409A0BB-F08B-1490-6246-B41C1DB2F3EA}"/>
              </a:ext>
            </a:extLst>
          </p:cNvPr>
          <p:cNvSpPr/>
          <p:nvPr/>
        </p:nvSpPr>
        <p:spPr>
          <a:xfrm>
            <a:off x="9942261" y="3319553"/>
            <a:ext cx="144015" cy="144015"/>
          </a:xfrm>
          <a:prstGeom prst="ellipse">
            <a:avLst/>
          </a:prstGeom>
          <a:solidFill>
            <a:srgbClr val="6A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1452431-7F8A-90E2-A83B-78996313AC76}"/>
              </a:ext>
            </a:extLst>
          </p:cNvPr>
          <p:cNvGrpSpPr/>
          <p:nvPr/>
        </p:nvGrpSpPr>
        <p:grpSpPr>
          <a:xfrm rot="6852838">
            <a:off x="10887218" y="3149177"/>
            <a:ext cx="441522" cy="263283"/>
            <a:chOff x="10887218" y="3149177"/>
            <a:chExt cx="441522" cy="263283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04A2A25A-4C3F-65A2-ECE5-FEA268E82400}"/>
                </a:ext>
              </a:extLst>
            </p:cNvPr>
            <p:cNvSpPr/>
            <p:nvPr/>
          </p:nvSpPr>
          <p:spPr>
            <a:xfrm rot="916038">
              <a:off x="10955695" y="3194458"/>
              <a:ext cx="373045" cy="218002"/>
            </a:xfrm>
            <a:prstGeom prst="roundRect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CE3D130-A722-9B8C-AD09-9FD8F7B4BF5C}"/>
                </a:ext>
              </a:extLst>
            </p:cNvPr>
            <p:cNvSpPr/>
            <p:nvPr/>
          </p:nvSpPr>
          <p:spPr>
            <a:xfrm>
              <a:off x="10887218" y="3149177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3D14F18E-54B7-47F9-BC86-E1793F4E1BDB}"/>
                </a:ext>
              </a:extLst>
            </p:cNvPr>
            <p:cNvSpPr/>
            <p:nvPr/>
          </p:nvSpPr>
          <p:spPr>
            <a:xfrm>
              <a:off x="10927415" y="3181102"/>
              <a:ext cx="144015" cy="144015"/>
            </a:xfrm>
            <a:prstGeom prst="ellipse">
              <a:avLst/>
            </a:prstGeom>
            <a:solidFill>
              <a:srgbClr val="42F7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64BD1F21-07E7-EC63-C00F-6B252443B2CC}"/>
              </a:ext>
            </a:extLst>
          </p:cNvPr>
          <p:cNvSpPr/>
          <p:nvPr/>
        </p:nvSpPr>
        <p:spPr>
          <a:xfrm rot="916038">
            <a:off x="10811680" y="4036220"/>
            <a:ext cx="373045" cy="218002"/>
          </a:xfrm>
          <a:prstGeom prst="roundRect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A708970-BC42-2434-6133-F4A71FD4634B}"/>
              </a:ext>
            </a:extLst>
          </p:cNvPr>
          <p:cNvSpPr/>
          <p:nvPr/>
        </p:nvSpPr>
        <p:spPr>
          <a:xfrm>
            <a:off x="10743203" y="3990939"/>
            <a:ext cx="224407" cy="205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2BF1F1A-C044-5345-6F92-B2686078377B}"/>
              </a:ext>
            </a:extLst>
          </p:cNvPr>
          <p:cNvSpPr/>
          <p:nvPr/>
        </p:nvSpPr>
        <p:spPr>
          <a:xfrm>
            <a:off x="10783400" y="4022864"/>
            <a:ext cx="144015" cy="144015"/>
          </a:xfrm>
          <a:prstGeom prst="ellipse">
            <a:avLst/>
          </a:prstGeom>
          <a:solidFill>
            <a:srgbClr val="044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42B988A6-48C0-2AE1-4BEE-9B31D2733634}"/>
              </a:ext>
            </a:extLst>
          </p:cNvPr>
          <p:cNvGrpSpPr/>
          <p:nvPr/>
        </p:nvGrpSpPr>
        <p:grpSpPr>
          <a:xfrm rot="7511065">
            <a:off x="9791630" y="3919645"/>
            <a:ext cx="441522" cy="263283"/>
            <a:chOff x="9791630" y="3919645"/>
            <a:chExt cx="441522" cy="263283"/>
          </a:xfrm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ED79FC94-12AE-B775-7DB6-0A08FD79DB9D}"/>
                </a:ext>
              </a:extLst>
            </p:cNvPr>
            <p:cNvSpPr/>
            <p:nvPr/>
          </p:nvSpPr>
          <p:spPr>
            <a:xfrm rot="916038">
              <a:off x="9860107" y="3964926"/>
              <a:ext cx="373045" cy="218002"/>
            </a:xfrm>
            <a:prstGeom prst="roundRect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C241D558-1CDD-4190-B6A6-06246FC5A6D7}"/>
                </a:ext>
              </a:extLst>
            </p:cNvPr>
            <p:cNvSpPr/>
            <p:nvPr/>
          </p:nvSpPr>
          <p:spPr>
            <a:xfrm>
              <a:off x="9791630" y="391964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6759F0B3-7698-55B5-56BA-DF695A4A8E18}"/>
                </a:ext>
              </a:extLst>
            </p:cNvPr>
            <p:cNvSpPr/>
            <p:nvPr/>
          </p:nvSpPr>
          <p:spPr>
            <a:xfrm>
              <a:off x="9831827" y="3951570"/>
              <a:ext cx="144015" cy="144015"/>
            </a:xfrm>
            <a:prstGeom prst="ellipse">
              <a:avLst/>
            </a:prstGeom>
            <a:solidFill>
              <a:srgbClr val="CBC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59E36F9-CCA8-3C24-2C39-4A7839E35E8C}"/>
              </a:ext>
            </a:extLst>
          </p:cNvPr>
          <p:cNvGrpSpPr/>
          <p:nvPr/>
        </p:nvGrpSpPr>
        <p:grpSpPr>
          <a:xfrm rot="13756478">
            <a:off x="10253501" y="2613965"/>
            <a:ext cx="441522" cy="263283"/>
            <a:chOff x="10253501" y="2613965"/>
            <a:chExt cx="441522" cy="263283"/>
          </a:xfrm>
        </p:grpSpPr>
        <p:sp>
          <p:nvSpPr>
            <p:cNvPr id="66" name="Rectangle : coins arrondis 65">
              <a:extLst>
                <a:ext uri="{FF2B5EF4-FFF2-40B4-BE49-F238E27FC236}">
                  <a16:creationId xmlns:a16="http://schemas.microsoft.com/office/drawing/2014/main" id="{D2BBACA0-47B0-CE82-C26F-81009D88D4F5}"/>
                </a:ext>
              </a:extLst>
            </p:cNvPr>
            <p:cNvSpPr/>
            <p:nvPr/>
          </p:nvSpPr>
          <p:spPr>
            <a:xfrm rot="916038">
              <a:off x="10321978" y="2659246"/>
              <a:ext cx="373045" cy="218002"/>
            </a:xfrm>
            <a:prstGeom prst="roundRect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EC9EAA14-6E9B-7222-C409-1E1DF41FD0F8}"/>
                </a:ext>
              </a:extLst>
            </p:cNvPr>
            <p:cNvSpPr/>
            <p:nvPr/>
          </p:nvSpPr>
          <p:spPr>
            <a:xfrm>
              <a:off x="10253501" y="2613965"/>
              <a:ext cx="224407" cy="205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409F6827-E58A-F45B-E6EB-BE2AD0F4BF39}"/>
                </a:ext>
              </a:extLst>
            </p:cNvPr>
            <p:cNvSpPr/>
            <p:nvPr/>
          </p:nvSpPr>
          <p:spPr>
            <a:xfrm>
              <a:off x="10293698" y="2645890"/>
              <a:ext cx="144015" cy="144015"/>
            </a:xfrm>
            <a:prstGeom prst="ellipse">
              <a:avLst/>
            </a:prstGeom>
            <a:solidFill>
              <a:srgbClr val="FF7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9" name="Image 68">
            <a:extLst>
              <a:ext uri="{FF2B5EF4-FFF2-40B4-BE49-F238E27FC236}">
                <a16:creationId xmlns:a16="http://schemas.microsoft.com/office/drawing/2014/main" id="{E4013361-1076-47B0-B1FB-081E830237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22" y="2946527"/>
            <a:ext cx="527175" cy="475200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5DCDB187-BE4B-21B4-E3A9-E9EAEA4F75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0706">
            <a:off x="9784532" y="4333185"/>
            <a:ext cx="527175" cy="4752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4784EB3D-84D4-9EE2-21AF-36E691764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786">
            <a:off x="11037172" y="3493487"/>
            <a:ext cx="527175" cy="4752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351DDC77-59D4-4BAC-786D-9E66419FD3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6" y="2017197"/>
            <a:ext cx="527175" cy="475200"/>
          </a:xfrm>
          <a:prstGeom prst="rect">
            <a:avLst/>
          </a:prstGeom>
        </p:spPr>
      </p:pic>
      <p:cxnSp>
        <p:nvCxnSpPr>
          <p:cNvPr id="73" name="Connecteur : en arc 72">
            <a:extLst>
              <a:ext uri="{FF2B5EF4-FFF2-40B4-BE49-F238E27FC236}">
                <a16:creationId xmlns:a16="http://schemas.microsoft.com/office/drawing/2014/main" id="{1DD488A7-36A1-0296-0E8B-5B508088C62C}"/>
              </a:ext>
            </a:extLst>
          </p:cNvPr>
          <p:cNvCxnSpPr>
            <a:endCxn id="66" idx="3"/>
          </p:cNvCxnSpPr>
          <p:nvPr/>
        </p:nvCxnSpPr>
        <p:spPr>
          <a:xfrm rot="10800000" flipV="1">
            <a:off x="10388906" y="2343721"/>
            <a:ext cx="219989" cy="192756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 : en arc 73">
            <a:extLst>
              <a:ext uri="{FF2B5EF4-FFF2-40B4-BE49-F238E27FC236}">
                <a16:creationId xmlns:a16="http://schemas.microsoft.com/office/drawing/2014/main" id="{1A98BDE0-E2D7-11F7-9EF7-3CF7AA9F343F}"/>
              </a:ext>
            </a:extLst>
          </p:cNvPr>
          <p:cNvCxnSpPr>
            <a:endCxn id="55" idx="3"/>
          </p:cNvCxnSpPr>
          <p:nvPr/>
        </p:nvCxnSpPr>
        <p:spPr>
          <a:xfrm rot="10800000">
            <a:off x="10954693" y="3446724"/>
            <a:ext cx="252153" cy="149457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 : en arc 74">
            <a:extLst>
              <a:ext uri="{FF2B5EF4-FFF2-40B4-BE49-F238E27FC236}">
                <a16:creationId xmlns:a16="http://schemas.microsoft.com/office/drawing/2014/main" id="{059ADF81-35B5-EB41-513B-BE1AE2DA4923}"/>
              </a:ext>
            </a:extLst>
          </p:cNvPr>
          <p:cNvCxnSpPr>
            <a:endCxn id="51" idx="3"/>
          </p:cNvCxnSpPr>
          <p:nvPr/>
        </p:nvCxnSpPr>
        <p:spPr>
          <a:xfrm rot="5400000">
            <a:off x="10288089" y="3336542"/>
            <a:ext cx="203398" cy="105570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 : en arc 75">
            <a:extLst>
              <a:ext uri="{FF2B5EF4-FFF2-40B4-BE49-F238E27FC236}">
                <a16:creationId xmlns:a16="http://schemas.microsoft.com/office/drawing/2014/main" id="{82B0D131-336A-2CCE-373D-6DAF7BDBD1D0}"/>
              </a:ext>
            </a:extLst>
          </p:cNvPr>
          <p:cNvCxnSpPr/>
          <p:nvPr/>
        </p:nvCxnSpPr>
        <p:spPr>
          <a:xfrm rot="16200000" flipV="1">
            <a:off x="9902365" y="4264642"/>
            <a:ext cx="193679" cy="97831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Image 76">
            <a:extLst>
              <a:ext uri="{FF2B5EF4-FFF2-40B4-BE49-F238E27FC236}">
                <a16:creationId xmlns:a16="http://schemas.microsoft.com/office/drawing/2014/main" id="{41320688-5B98-88FC-C8C6-E08C58267F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5600">
            <a:off x="11157918" y="4256080"/>
            <a:ext cx="527175" cy="475200"/>
          </a:xfrm>
          <a:prstGeom prst="rect">
            <a:avLst/>
          </a:prstGeom>
        </p:spPr>
      </p:pic>
      <p:cxnSp>
        <p:nvCxnSpPr>
          <p:cNvPr id="78" name="Connecteur : en arc 77">
            <a:extLst>
              <a:ext uri="{FF2B5EF4-FFF2-40B4-BE49-F238E27FC236}">
                <a16:creationId xmlns:a16="http://schemas.microsoft.com/office/drawing/2014/main" id="{4D7E3CBF-B52F-2AEB-CF6E-48D6DAC9A671}"/>
              </a:ext>
            </a:extLst>
          </p:cNvPr>
          <p:cNvCxnSpPr>
            <a:endCxn id="58" idx="2"/>
          </p:cNvCxnSpPr>
          <p:nvPr/>
        </p:nvCxnSpPr>
        <p:spPr>
          <a:xfrm rot="10800000">
            <a:off x="10969501" y="4250375"/>
            <a:ext cx="303480" cy="185332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7DAD6-2219-3B34-BA55-C94180E848C3}"/>
              </a:ext>
            </a:extLst>
          </p:cNvPr>
          <p:cNvSpPr/>
          <p:nvPr/>
        </p:nvSpPr>
        <p:spPr>
          <a:xfrm>
            <a:off x="5054985" y="2744402"/>
            <a:ext cx="551946" cy="3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E81B3B-1FED-158F-5B23-3271945CC1CC}"/>
              </a:ext>
            </a:extLst>
          </p:cNvPr>
          <p:cNvSpPr txBox="1"/>
          <p:nvPr/>
        </p:nvSpPr>
        <p:spPr>
          <a:xfrm>
            <a:off x="0" y="6463526"/>
            <a:ext cx="4407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Cai et al, PNAS 2017 (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5"/>
              </a:rPr>
              <a:t>http://dx.doi.org/10.1073/pnas.1700634114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16E33BB-C58B-01BF-4D9E-865ECC135B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>
            <a:off x="1094678" y="2227424"/>
            <a:ext cx="3185572" cy="2664296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753249E-E441-1BEE-A397-04230D85C7B8}"/>
              </a:ext>
            </a:extLst>
          </p:cNvPr>
          <p:cNvGrpSpPr/>
          <p:nvPr/>
        </p:nvGrpSpPr>
        <p:grpSpPr>
          <a:xfrm rot="10800000">
            <a:off x="383364" y="3820333"/>
            <a:ext cx="1741191" cy="864096"/>
            <a:chOff x="7688560" y="1925216"/>
            <a:chExt cx="1741191" cy="864096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85775FA-942A-586A-F5C7-33F46068458A}"/>
                </a:ext>
              </a:extLst>
            </p:cNvPr>
            <p:cNvCxnSpPr/>
            <p:nvPr/>
          </p:nvCxnSpPr>
          <p:spPr>
            <a:xfrm flipV="1">
              <a:off x="7688560" y="1925216"/>
              <a:ext cx="792088" cy="8640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994EECE-36A3-5CC1-8429-5EB2C07BAF36}"/>
                </a:ext>
              </a:extLst>
            </p:cNvPr>
            <p:cNvCxnSpPr/>
            <p:nvPr/>
          </p:nvCxnSpPr>
          <p:spPr>
            <a:xfrm>
              <a:off x="8480648" y="1925216"/>
              <a:ext cx="949103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42F354E-C6C8-F305-A93E-B46116B55FA4}"/>
              </a:ext>
            </a:extLst>
          </p:cNvPr>
          <p:cNvGrpSpPr/>
          <p:nvPr/>
        </p:nvGrpSpPr>
        <p:grpSpPr>
          <a:xfrm rot="10800000">
            <a:off x="935181" y="4129628"/>
            <a:ext cx="1450361" cy="1260127"/>
            <a:chOff x="7688560" y="1529185"/>
            <a:chExt cx="1450361" cy="1260127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43B7B54-EA30-D2DF-74ED-8D46D70CFBE9}"/>
                </a:ext>
              </a:extLst>
            </p:cNvPr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A018278-C03E-05AA-2714-29844643997E}"/>
                </a:ext>
              </a:extLst>
            </p:cNvPr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47E56CE-4FD5-CC6D-D6F4-9E4268B964A2}"/>
              </a:ext>
            </a:extLst>
          </p:cNvPr>
          <p:cNvSpPr txBox="1"/>
          <p:nvPr/>
        </p:nvSpPr>
        <p:spPr>
          <a:xfrm>
            <a:off x="767520" y="5376430"/>
            <a:ext cx="1443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Streptavidin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83503A-B01F-864B-78F7-312A4B303BB6}"/>
              </a:ext>
            </a:extLst>
          </p:cNvPr>
          <p:cNvSpPr txBox="1"/>
          <p:nvPr/>
        </p:nvSpPr>
        <p:spPr>
          <a:xfrm>
            <a:off x="465263" y="461337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Biotin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E663A2B-5BF2-C0EF-725D-B4FEF6871D33}"/>
              </a:ext>
            </a:extLst>
          </p:cNvPr>
          <p:cNvCxnSpPr>
            <a:cxnSpLocks/>
          </p:cNvCxnSpPr>
          <p:nvPr/>
        </p:nvCxnSpPr>
        <p:spPr>
          <a:xfrm>
            <a:off x="420550" y="1909631"/>
            <a:ext cx="57806" cy="87259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6EC67B6-77CE-26B8-0D6D-B2CAB991EC1C}"/>
              </a:ext>
            </a:extLst>
          </p:cNvPr>
          <p:cNvCxnSpPr/>
          <p:nvPr/>
        </p:nvCxnSpPr>
        <p:spPr>
          <a:xfrm>
            <a:off x="468856" y="2784089"/>
            <a:ext cx="94910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2C3B7A23-D5B7-64B0-EC39-DA496B65D305}"/>
              </a:ext>
            </a:extLst>
          </p:cNvPr>
          <p:cNvSpPr txBox="1"/>
          <p:nvPr/>
        </p:nvSpPr>
        <p:spPr>
          <a:xfrm>
            <a:off x="149510" y="14376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Trimer of gp120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CCA34EA-F65C-E943-AAC9-92E8E2CBDD71}"/>
              </a:ext>
            </a:extLst>
          </p:cNvPr>
          <p:cNvGrpSpPr/>
          <p:nvPr/>
        </p:nvGrpSpPr>
        <p:grpSpPr>
          <a:xfrm rot="10800000" flipH="1">
            <a:off x="3275963" y="3626196"/>
            <a:ext cx="1450361" cy="1260127"/>
            <a:chOff x="7688560" y="1529185"/>
            <a:chExt cx="1450361" cy="1260127"/>
          </a:xfrm>
        </p:grpSpPr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BBF3C971-2012-52AB-CACE-4917B1D37B56}"/>
                </a:ext>
              </a:extLst>
            </p:cNvPr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AB0E0235-9869-2EEF-817F-65ABA435A5F9}"/>
                </a:ext>
              </a:extLst>
            </p:cNvPr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4BAC2846-2FBF-ADC1-C105-23578473493A}"/>
              </a:ext>
            </a:extLst>
          </p:cNvPr>
          <p:cNvSpPr txBox="1"/>
          <p:nvPr/>
        </p:nvSpPr>
        <p:spPr>
          <a:xfrm>
            <a:off x="4705891" y="4668979"/>
            <a:ext cx="14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barcode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593643-87E3-5B2D-721F-A5F39FC5F42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100" b="39888"/>
          <a:stretch/>
        </p:blipFill>
        <p:spPr>
          <a:xfrm rot="17358294">
            <a:off x="9950378" y="3197338"/>
            <a:ext cx="412848" cy="457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C2728BB-C9F9-D7B6-5907-AA3DFC2C2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17389972">
            <a:off x="10790656" y="3902280"/>
            <a:ext cx="408451" cy="457200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F28FECB-A185-004F-8202-FC445967CD6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2753" r="40100" b="39888"/>
          <a:stretch/>
        </p:blipFill>
        <p:spPr>
          <a:xfrm rot="9712857">
            <a:off x="10258898" y="2489817"/>
            <a:ext cx="408451" cy="457200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6A5451E7-A513-C44A-1EC5-66158CE9E74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32753" r="40100" b="39046"/>
          <a:stretch/>
        </p:blipFill>
        <p:spPr>
          <a:xfrm rot="15838490">
            <a:off x="8543195" y="3009359"/>
            <a:ext cx="412653" cy="45720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EBC2FA14-C487-F3DA-9680-11C9E48ACCF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8" t="32249" r="39104" b="39108"/>
          <a:stretch/>
        </p:blipFill>
        <p:spPr>
          <a:xfrm rot="16913294">
            <a:off x="8477943" y="4228642"/>
            <a:ext cx="425634" cy="458360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AB4648D1-DF0B-00FE-05AF-1C4827FEC4D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1" t="33045" r="40298" b="39888"/>
          <a:stretch/>
        </p:blipFill>
        <p:spPr>
          <a:xfrm rot="2243005">
            <a:off x="10871599" y="3076136"/>
            <a:ext cx="408079" cy="457200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CE5BB5E7-BD5E-7752-066D-1EEF101D322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3" t="32753" r="40100" b="39888"/>
          <a:stretch/>
        </p:blipFill>
        <p:spPr>
          <a:xfrm rot="2794362">
            <a:off x="9767803" y="3823447"/>
            <a:ext cx="41485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1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5378" y="188897"/>
            <a:ext cx="10805183" cy="560387"/>
          </a:xfrm>
        </p:spPr>
        <p:txBody>
          <a:bodyPr/>
          <a:lstStyle/>
          <a:p>
            <a:r>
              <a:rPr lang="fr-FR" sz="2800" dirty="0" err="1"/>
              <a:t>Baits</a:t>
            </a:r>
            <a:r>
              <a:rPr lang="fr-FR" sz="2800" dirty="0"/>
              <a:t> are </a:t>
            </a:r>
            <a:r>
              <a:rPr lang="fr-FR" sz="2800" dirty="0" err="1"/>
              <a:t>complex</a:t>
            </a:r>
            <a:r>
              <a:rPr lang="fr-FR" sz="2800" dirty="0"/>
              <a:t> structures : HIV </a:t>
            </a:r>
            <a:r>
              <a:rPr lang="fr-FR" sz="2800" dirty="0" err="1"/>
              <a:t>Env</a:t>
            </a:r>
            <a:r>
              <a:rPr lang="fr-FR" sz="2800" dirty="0"/>
              <a:t> </a:t>
            </a:r>
            <a:r>
              <a:rPr lang="fr-FR" sz="2800" dirty="0" err="1"/>
              <a:t>trimers</a:t>
            </a:r>
            <a:r>
              <a:rPr lang="fr-FR" sz="2800" dirty="0"/>
              <a:t> can </a:t>
            </a:r>
            <a:r>
              <a:rPr lang="fr-FR" sz="2800" dirty="0" err="1"/>
              <a:t>vary</a:t>
            </a:r>
            <a:r>
              <a:rPr lang="fr-FR" sz="2800" dirty="0"/>
              <a:t> in conformation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7DAD6-2219-3B34-BA55-C94180E848C3}"/>
              </a:ext>
            </a:extLst>
          </p:cNvPr>
          <p:cNvSpPr/>
          <p:nvPr/>
        </p:nvSpPr>
        <p:spPr>
          <a:xfrm>
            <a:off x="5054985" y="2744402"/>
            <a:ext cx="551946" cy="3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E81B3B-1FED-158F-5B23-3271945CC1CC}"/>
              </a:ext>
            </a:extLst>
          </p:cNvPr>
          <p:cNvSpPr txBox="1"/>
          <p:nvPr/>
        </p:nvSpPr>
        <p:spPr>
          <a:xfrm>
            <a:off x="0" y="6463526"/>
            <a:ext cx="4407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Cai et al, PNAS 2017 (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http://dx.doi.org/10.1073/pnas.1700634114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16E33BB-C58B-01BF-4D9E-865ECC13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94678" y="2227424"/>
            <a:ext cx="3185572" cy="2664296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753249E-E441-1BEE-A397-04230D85C7B8}"/>
              </a:ext>
            </a:extLst>
          </p:cNvPr>
          <p:cNvGrpSpPr/>
          <p:nvPr/>
        </p:nvGrpSpPr>
        <p:grpSpPr>
          <a:xfrm rot="10800000">
            <a:off x="383364" y="3820333"/>
            <a:ext cx="1741191" cy="864096"/>
            <a:chOff x="7688560" y="1925216"/>
            <a:chExt cx="1741191" cy="864096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85775FA-942A-586A-F5C7-33F46068458A}"/>
                </a:ext>
              </a:extLst>
            </p:cNvPr>
            <p:cNvCxnSpPr/>
            <p:nvPr/>
          </p:nvCxnSpPr>
          <p:spPr>
            <a:xfrm flipV="1">
              <a:off x="7688560" y="1925216"/>
              <a:ext cx="792088" cy="8640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994EECE-36A3-5CC1-8429-5EB2C07BAF36}"/>
                </a:ext>
              </a:extLst>
            </p:cNvPr>
            <p:cNvCxnSpPr/>
            <p:nvPr/>
          </p:nvCxnSpPr>
          <p:spPr>
            <a:xfrm>
              <a:off x="8480648" y="1925216"/>
              <a:ext cx="949103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42F354E-C6C8-F305-A93E-B46116B55FA4}"/>
              </a:ext>
            </a:extLst>
          </p:cNvPr>
          <p:cNvGrpSpPr/>
          <p:nvPr/>
        </p:nvGrpSpPr>
        <p:grpSpPr>
          <a:xfrm rot="10800000">
            <a:off x="935181" y="4129628"/>
            <a:ext cx="1450361" cy="1260127"/>
            <a:chOff x="7688560" y="1529185"/>
            <a:chExt cx="1450361" cy="1260127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43B7B54-EA30-D2DF-74ED-8D46D70CFBE9}"/>
                </a:ext>
              </a:extLst>
            </p:cNvPr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A018278-C03E-05AA-2714-29844643997E}"/>
                </a:ext>
              </a:extLst>
            </p:cNvPr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47E56CE-4FD5-CC6D-D6F4-9E4268B964A2}"/>
              </a:ext>
            </a:extLst>
          </p:cNvPr>
          <p:cNvSpPr txBox="1"/>
          <p:nvPr/>
        </p:nvSpPr>
        <p:spPr>
          <a:xfrm>
            <a:off x="767520" y="5376430"/>
            <a:ext cx="1443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Streptavidin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83503A-B01F-864B-78F7-312A4B303BB6}"/>
              </a:ext>
            </a:extLst>
          </p:cNvPr>
          <p:cNvSpPr txBox="1"/>
          <p:nvPr/>
        </p:nvSpPr>
        <p:spPr>
          <a:xfrm>
            <a:off x="465263" y="461337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Biotin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E663A2B-5BF2-C0EF-725D-B4FEF6871D33}"/>
              </a:ext>
            </a:extLst>
          </p:cNvPr>
          <p:cNvCxnSpPr>
            <a:cxnSpLocks/>
          </p:cNvCxnSpPr>
          <p:nvPr/>
        </p:nvCxnSpPr>
        <p:spPr>
          <a:xfrm>
            <a:off x="420550" y="1909631"/>
            <a:ext cx="57806" cy="87259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6EC67B6-77CE-26B8-0D6D-B2CAB991EC1C}"/>
              </a:ext>
            </a:extLst>
          </p:cNvPr>
          <p:cNvCxnSpPr/>
          <p:nvPr/>
        </p:nvCxnSpPr>
        <p:spPr>
          <a:xfrm>
            <a:off x="468856" y="2784089"/>
            <a:ext cx="94910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2C3B7A23-D5B7-64B0-EC39-DA496B65D305}"/>
              </a:ext>
            </a:extLst>
          </p:cNvPr>
          <p:cNvSpPr txBox="1"/>
          <p:nvPr/>
        </p:nvSpPr>
        <p:spPr>
          <a:xfrm>
            <a:off x="149510" y="14376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Trimer of gp120</a:t>
            </a:r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CCA34EA-F65C-E943-AAC9-92E8E2CBDD71}"/>
              </a:ext>
            </a:extLst>
          </p:cNvPr>
          <p:cNvGrpSpPr/>
          <p:nvPr/>
        </p:nvGrpSpPr>
        <p:grpSpPr>
          <a:xfrm rot="10800000" flipH="1">
            <a:off x="3275963" y="3626196"/>
            <a:ext cx="1450361" cy="1260127"/>
            <a:chOff x="7688560" y="1529185"/>
            <a:chExt cx="1450361" cy="1260127"/>
          </a:xfrm>
        </p:grpSpPr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BBF3C971-2012-52AB-CACE-4917B1D37B56}"/>
                </a:ext>
              </a:extLst>
            </p:cNvPr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AB0E0235-9869-2EEF-817F-65ABA435A5F9}"/>
                </a:ext>
              </a:extLst>
            </p:cNvPr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4BAC2846-2FBF-ADC1-C105-23578473493A}"/>
              </a:ext>
            </a:extLst>
          </p:cNvPr>
          <p:cNvSpPr txBox="1"/>
          <p:nvPr/>
        </p:nvSpPr>
        <p:spPr>
          <a:xfrm>
            <a:off x="4705891" y="4668979"/>
            <a:ext cx="14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barcode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FC4FD97-0C4F-5695-5D08-8A8F2D318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7" t="2755" b="68194"/>
          <a:stretch/>
        </p:blipFill>
        <p:spPr bwMode="auto">
          <a:xfrm>
            <a:off x="6023396" y="885537"/>
            <a:ext cx="5269842" cy="44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C7F0E8F-4D13-D01D-A466-6AD80999D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2" b="39028"/>
          <a:stretch/>
        </p:blipFill>
        <p:spPr bwMode="auto">
          <a:xfrm>
            <a:off x="5693294" y="5316140"/>
            <a:ext cx="64420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93A401A4-A461-FECC-F39D-A09DF6E7F583}"/>
              </a:ext>
            </a:extLst>
          </p:cNvPr>
          <p:cNvSpPr txBox="1"/>
          <p:nvPr/>
        </p:nvSpPr>
        <p:spPr>
          <a:xfrm flipH="1">
            <a:off x="5285926" y="6451798"/>
            <a:ext cx="579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Joyce et al.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reports 2017 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https://doi.org/10.1016/j.celrep.2017.11.016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14234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809700" y="186413"/>
            <a:ext cx="7886700" cy="560387"/>
          </a:xfrm>
        </p:spPr>
        <p:txBody>
          <a:bodyPr/>
          <a:lstStyle/>
          <a:p>
            <a:r>
              <a:rPr lang="fr-FR" sz="2800" dirty="0"/>
              <a:t>HIV </a:t>
            </a:r>
            <a:r>
              <a:rPr lang="fr-FR" sz="2800" i="1" dirty="0" err="1"/>
              <a:t>Env</a:t>
            </a:r>
            <a:r>
              <a:rPr lang="fr-FR" sz="2800" i="1" dirty="0"/>
              <a:t> </a:t>
            </a:r>
            <a:r>
              <a:rPr lang="fr-FR" sz="2800" dirty="0"/>
              <a:t>trimer production </a:t>
            </a:r>
            <a:r>
              <a:rPr lang="fr-FR" sz="2800" dirty="0" err="1"/>
              <a:t>is</a:t>
            </a:r>
            <a:r>
              <a:rPr lang="fr-FR" sz="2800" dirty="0"/>
              <a:t> a </a:t>
            </a:r>
            <a:r>
              <a:rPr lang="fr-FR" sz="2800" dirty="0" err="1"/>
              <a:t>lengthy</a:t>
            </a:r>
            <a:r>
              <a:rPr lang="fr-FR" sz="2800" dirty="0"/>
              <a:t> </a:t>
            </a:r>
            <a:r>
              <a:rPr lang="fr-FR" sz="2800" dirty="0" err="1"/>
              <a:t>journey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5668F1-A7F1-5962-A08E-327AC4D8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 b="21537"/>
          <a:stretch/>
        </p:blipFill>
        <p:spPr>
          <a:xfrm>
            <a:off x="0" y="1340769"/>
            <a:ext cx="12192000" cy="3888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9AD63A-D5AD-E844-8C76-C2A03698622B}"/>
              </a:ext>
            </a:extLst>
          </p:cNvPr>
          <p:cNvSpPr txBox="1"/>
          <p:nvPr/>
        </p:nvSpPr>
        <p:spPr>
          <a:xfrm>
            <a:off x="26260" y="1027683"/>
            <a:ext cx="19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Modified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D6A8E6-4B6C-D72D-AB06-D740AC47B870}"/>
              </a:ext>
            </a:extLst>
          </p:cNvPr>
          <p:cNvSpPr txBox="1"/>
          <p:nvPr/>
        </p:nvSpPr>
        <p:spPr>
          <a:xfrm>
            <a:off x="225897" y="436510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HEK 293F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539B6E-91EA-3F26-63C5-2D3808AA2FBA}"/>
              </a:ext>
            </a:extLst>
          </p:cNvPr>
          <p:cNvSpPr txBox="1"/>
          <p:nvPr/>
        </p:nvSpPr>
        <p:spPr>
          <a:xfrm>
            <a:off x="2495600" y="5230581"/>
            <a:ext cx="2387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Immunoaffinity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column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A8B4B1-8F50-1CF7-F732-A2AF35593495}"/>
              </a:ext>
            </a:extLst>
          </p:cNvPr>
          <p:cNvSpPr txBox="1"/>
          <p:nvPr/>
        </p:nvSpPr>
        <p:spPr>
          <a:xfrm>
            <a:off x="5047475" y="2276872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In-vitro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biotinylation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4179BB-3773-728D-9E24-B8A252B4B344}"/>
              </a:ext>
            </a:extLst>
          </p:cNvPr>
          <p:cNvSpPr txBox="1"/>
          <p:nvPr/>
        </p:nvSpPr>
        <p:spPr>
          <a:xfrm>
            <a:off x="8410877" y="5376522"/>
            <a:ext cx="1274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column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EE6D37-48D0-E925-5084-3829578D71B1}"/>
              </a:ext>
            </a:extLst>
          </p:cNvPr>
          <p:cNvSpPr txBox="1"/>
          <p:nvPr/>
        </p:nvSpPr>
        <p:spPr>
          <a:xfrm>
            <a:off x="10433811" y="1655942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Concentration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C165797-202D-0B7F-8048-6E8C82BF2728}"/>
              </a:ext>
            </a:extLst>
          </p:cNvPr>
          <p:cNvSpPr txBox="1"/>
          <p:nvPr/>
        </p:nvSpPr>
        <p:spPr>
          <a:xfrm>
            <a:off x="10745563" y="4979696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-80°C</a:t>
            </a:r>
          </a:p>
        </p:txBody>
      </p:sp>
    </p:spTree>
    <p:extLst>
      <p:ext uri="{BB962C8B-B14F-4D97-AF65-F5344CB8AC3E}">
        <p14:creationId xmlns:p14="http://schemas.microsoft.com/office/powerpoint/2010/main" val="702274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HIV </a:t>
            </a:r>
            <a:r>
              <a:rPr lang="fr-FR" sz="2800" i="1" dirty="0" err="1"/>
              <a:t>Env</a:t>
            </a:r>
            <a:r>
              <a:rPr lang="fr-FR" sz="2800" dirty="0"/>
              <a:t> trimer </a:t>
            </a:r>
            <a:r>
              <a:rPr lang="fr-FR" sz="2800" dirty="0" err="1"/>
              <a:t>characterization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FE6C50-B769-C17F-91C1-DAF78DE413CD}"/>
              </a:ext>
            </a:extLst>
          </p:cNvPr>
          <p:cNvSpPr txBox="1"/>
          <p:nvPr/>
        </p:nvSpPr>
        <p:spPr>
          <a:xfrm>
            <a:off x="144551" y="825726"/>
            <a:ext cx="3523722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Name:	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BG505_T332N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Origin:		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Heterologous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type: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SOSIP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Mol.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weight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220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kDa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 of prod.: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08-Jul-2022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Aliquot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pink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Antigenicity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 date: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29-Aug-2022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FACS:	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FACS date: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17-Aug-2022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Conformation: 	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</a:t>
            </a:r>
          </a:p>
        </p:txBody>
      </p:sp>
      <p:graphicFrame>
        <p:nvGraphicFramePr>
          <p:cNvPr id="9" name="Tableau 6">
            <a:extLst>
              <a:ext uri="{FF2B5EF4-FFF2-40B4-BE49-F238E27FC236}">
                <a16:creationId xmlns:a16="http://schemas.microsoft.com/office/drawing/2014/main" id="{5FE49E5A-B5AF-F3AF-95D2-35EED0A7D736}"/>
              </a:ext>
            </a:extLst>
          </p:cNvPr>
          <p:cNvGraphicFramePr>
            <a:graphicFrameLocks noGrp="1"/>
          </p:cNvGraphicFramePr>
          <p:nvPr/>
        </p:nvGraphicFramePr>
        <p:xfrm>
          <a:off x="3808111" y="825726"/>
          <a:ext cx="8022870" cy="120732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63325">
                  <a:extLst>
                    <a:ext uri="{9D8B030D-6E8A-4147-A177-3AD203B41FA5}">
                      <a16:colId xmlns:a16="http://schemas.microsoft.com/office/drawing/2014/main" val="2111805976"/>
                    </a:ext>
                  </a:extLst>
                </a:gridCol>
                <a:gridCol w="589319">
                  <a:extLst>
                    <a:ext uri="{9D8B030D-6E8A-4147-A177-3AD203B41FA5}">
                      <a16:colId xmlns:a16="http://schemas.microsoft.com/office/drawing/2014/main" val="805015561"/>
                    </a:ext>
                  </a:extLst>
                </a:gridCol>
                <a:gridCol w="652746">
                  <a:extLst>
                    <a:ext uri="{9D8B030D-6E8A-4147-A177-3AD203B41FA5}">
                      <a16:colId xmlns:a16="http://schemas.microsoft.com/office/drawing/2014/main" val="3407570124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4091279253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1317396767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2131798620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1725098861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3181991701"/>
                    </a:ext>
                  </a:extLst>
                </a:gridCol>
                <a:gridCol w="752185">
                  <a:extLst>
                    <a:ext uri="{9D8B030D-6E8A-4147-A177-3AD203B41FA5}">
                      <a16:colId xmlns:a16="http://schemas.microsoft.com/office/drawing/2014/main" val="1301937488"/>
                    </a:ext>
                  </a:extLst>
                </a:gridCol>
                <a:gridCol w="719988">
                  <a:extLst>
                    <a:ext uri="{9D8B030D-6E8A-4147-A177-3AD203B41FA5}">
                      <a16:colId xmlns:a16="http://schemas.microsoft.com/office/drawing/2014/main" val="1638812176"/>
                    </a:ext>
                  </a:extLst>
                </a:gridCol>
                <a:gridCol w="784382">
                  <a:extLst>
                    <a:ext uri="{9D8B030D-6E8A-4147-A177-3AD203B41FA5}">
                      <a16:colId xmlns:a16="http://schemas.microsoft.com/office/drawing/2014/main" val="2257575031"/>
                    </a:ext>
                  </a:extLst>
                </a:gridCol>
              </a:tblGrid>
              <a:tr h="212652">
                <a:tc>
                  <a:txBody>
                    <a:bodyPr/>
                    <a:lstStyle/>
                    <a:p>
                      <a:pPr algn="ctr"/>
                      <a:endParaRPr lang="fr-FR" sz="10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F105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Den3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NC-Cow1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VRC01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PG16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PGT145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PGT121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PGT128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PGT151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4E10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393213"/>
                  </a:ext>
                </a:extLst>
              </a:tr>
              <a:tr h="246630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Epitope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Gp120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(-) ctrl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CD4 BS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CD4 BS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V2-apex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V2-apex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V3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V3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Interface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MPER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102753"/>
                  </a:ext>
                </a:extLst>
              </a:tr>
              <a:tr h="32061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err="1"/>
                        <a:t>Expected</a:t>
                      </a:r>
                      <a:endParaRPr lang="fr-FR" sz="1000" b="1" dirty="0"/>
                    </a:p>
                    <a:p>
                      <a:pPr algn="ctr"/>
                      <a:r>
                        <a:rPr lang="fr-FR" sz="1000" b="1" dirty="0"/>
                        <a:t>(IC50)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NN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NN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0.01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0.085247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0.008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0.083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0.0104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0.02848</a:t>
                      </a:r>
                    </a:p>
                  </a:txBody>
                  <a:tcPr marR="1905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 err="1"/>
                        <a:t>undetermined</a:t>
                      </a:r>
                      <a:endParaRPr lang="fr-FR" sz="7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/>
                        <a:t>undetermined</a:t>
                      </a:r>
                      <a:endParaRPr lang="fr-FR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839355"/>
                  </a:ext>
                </a:extLst>
              </a:tr>
              <a:tr h="32061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err="1"/>
                        <a:t>Measured</a:t>
                      </a:r>
                      <a:endParaRPr lang="fr-FR" sz="1000" b="1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</a:t>
                      </a:r>
                      <a:endParaRPr lang="fr-FR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Ø</a:t>
                      </a:r>
                      <a:endParaRPr lang="fr-FR" sz="1000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++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685326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B13AF4E4-7F3C-EB2C-0711-D39B17709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30"/>
          <a:stretch/>
        </p:blipFill>
        <p:spPr>
          <a:xfrm>
            <a:off x="-13994" y="3933056"/>
            <a:ext cx="3114675" cy="28074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4F796E-C9F1-73B7-A4FC-D86100840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1" b="6430"/>
          <a:stretch/>
        </p:blipFill>
        <p:spPr>
          <a:xfrm>
            <a:off x="3101731" y="3933056"/>
            <a:ext cx="2800350" cy="28074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2B0696-5767-FCA1-43A2-D0A25D051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30"/>
          <a:stretch/>
        </p:blipFill>
        <p:spPr>
          <a:xfrm>
            <a:off x="5978284" y="3916123"/>
            <a:ext cx="3048000" cy="28074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95B3C50-8382-DCC1-4430-9728D3291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94"/>
          <a:stretch/>
        </p:blipFill>
        <p:spPr>
          <a:xfrm>
            <a:off x="9102487" y="3933056"/>
            <a:ext cx="3048000" cy="2790537"/>
          </a:xfrm>
          <a:prstGeom prst="rect">
            <a:avLst/>
          </a:prstGeom>
        </p:spPr>
      </p:pic>
      <p:pic>
        <p:nvPicPr>
          <p:cNvPr id="19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9C518861-9CA4-0CD2-29E1-F4D235DB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2423592" y="3086949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DFAD4125-EC10-4903-2DCB-007D71685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2423592" y="2543135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942AC2B-AD0F-6933-C3CD-41C5F7C47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11" y="2209990"/>
            <a:ext cx="3159103" cy="1755057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43993FB-27FC-11CB-20D7-751A8F8C64B4}"/>
              </a:ext>
            </a:extLst>
          </p:cNvPr>
          <p:cNvSpPr txBox="1"/>
          <p:nvPr/>
        </p:nvSpPr>
        <p:spPr>
          <a:xfrm>
            <a:off x="10760817" y="2209989"/>
            <a:ext cx="1070164" cy="17235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ebdings" panose="05030102010509060703" pitchFamily="18" charset="2"/>
              </a:rPr>
              <a:t> Ok to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ebdings" panose="05030102010509060703" pitchFamily="18" charset="2"/>
              </a:rPr>
              <a:t>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ebdings" panose="05030102010509060703" pitchFamily="18" charset="2"/>
              </a:rPr>
              <a:t>Discard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  <a:sym typeface="Webdings" panose="05030102010509060703" pitchFamily="18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AAF03AAB-80FF-E562-CED8-E9EC619E6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2423592" y="3628364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D4EE34D1-5D4B-9CEB-5E96-D5F8C60D6D5A}"/>
              </a:ext>
            </a:extLst>
          </p:cNvPr>
          <p:cNvGrpSpPr/>
          <p:nvPr/>
        </p:nvGrpSpPr>
        <p:grpSpPr>
          <a:xfrm>
            <a:off x="7090118" y="2200718"/>
            <a:ext cx="3559300" cy="1764000"/>
            <a:chOff x="7177186" y="1700995"/>
            <a:chExt cx="3559300" cy="176400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A0768C8-40A4-5F17-22D8-769762F0D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7186" y="1700995"/>
              <a:ext cx="1775165" cy="17640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50ECC9A-C79C-FC89-1187-47D16FC9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8620" y="1700995"/>
              <a:ext cx="1777866" cy="17640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350157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CC0C187-BEB3-D3C0-EA32-0E0F708C8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7" t="2755" b="68194"/>
          <a:stretch/>
        </p:blipFill>
        <p:spPr bwMode="auto">
          <a:xfrm>
            <a:off x="737470" y="860034"/>
            <a:ext cx="5269842" cy="44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2539569-C286-1DC6-213E-BB7FB225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56" y="139756"/>
            <a:ext cx="7886700" cy="560387"/>
          </a:xfrm>
        </p:spPr>
        <p:txBody>
          <a:bodyPr/>
          <a:lstStyle/>
          <a:p>
            <a:pPr algn="ctr"/>
            <a:r>
              <a:rPr lang="fr-FR" sz="2800" dirty="0" err="1"/>
              <a:t>Creating</a:t>
            </a:r>
            <a:r>
              <a:rPr lang="fr-FR" sz="2800" dirty="0"/>
              <a:t> soluble </a:t>
            </a:r>
            <a:r>
              <a:rPr lang="fr-FR" sz="2800" dirty="0" err="1"/>
              <a:t>trimeric</a:t>
            </a:r>
            <a:r>
              <a:rPr lang="fr-FR" sz="2800" dirty="0"/>
              <a:t> ENV </a:t>
            </a:r>
            <a:r>
              <a:rPr lang="fr-FR" sz="2800" dirty="0" err="1"/>
              <a:t>chimeras</a:t>
            </a:r>
            <a:r>
              <a:rPr lang="fr-FR" sz="2800" dirty="0"/>
              <a:t> to expose native </a:t>
            </a:r>
            <a:r>
              <a:rPr lang="fr-FR" sz="2800" dirty="0" err="1"/>
              <a:t>epitopes</a:t>
            </a:r>
            <a:endParaRPr lang="fr-FR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C86AF7-BCAD-BEA1-E690-97B6FE5EA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2" b="39028"/>
          <a:stretch/>
        </p:blipFill>
        <p:spPr bwMode="auto">
          <a:xfrm>
            <a:off x="407368" y="5290637"/>
            <a:ext cx="64420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7A1B9B-0FA1-7B6A-254A-E502C5CAD4AF}"/>
              </a:ext>
            </a:extLst>
          </p:cNvPr>
          <p:cNvSpPr txBox="1"/>
          <p:nvPr/>
        </p:nvSpPr>
        <p:spPr>
          <a:xfrm flipH="1">
            <a:off x="0" y="6426295"/>
            <a:ext cx="579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Joyce et al.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reports 2017 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https://doi.org/10.1016/j.celrep.2017.11.016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EE83C4A2-884F-EF44-6D95-209D7E4C8F4D}"/>
              </a:ext>
            </a:extLst>
          </p:cNvPr>
          <p:cNvGraphicFramePr>
            <a:graphicFrameLocks noGrp="1"/>
          </p:cNvGraphicFramePr>
          <p:nvPr/>
        </p:nvGraphicFramePr>
        <p:xfrm>
          <a:off x="7648574" y="915353"/>
          <a:ext cx="4206876" cy="5562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924176">
                  <a:extLst>
                    <a:ext uri="{9D8B030D-6E8A-4147-A177-3AD203B41FA5}">
                      <a16:colId xmlns:a16="http://schemas.microsoft.com/office/drawing/2014/main" val="527484978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3328310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Gp120 </a:t>
                      </a:r>
                      <a:r>
                        <a:rPr lang="fr-FR" dirty="0" err="1"/>
                        <a:t>strain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Produced</a:t>
                      </a:r>
                      <a:r>
                        <a:rPr lang="fr-FR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016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92BR020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21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BG505 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9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BG505 T33N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0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CE0217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4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CNE8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51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CNE55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97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IAVI c22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2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JRCSF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9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JRFL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363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PC94 v12 c007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913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PC94 v18 c046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693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PC94 v48 c028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71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PC94 v60 c037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13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PC94 v78 c040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44567"/>
                  </a:ext>
                </a:extLst>
              </a:tr>
            </a:tbl>
          </a:graphicData>
        </a:graphic>
      </p:graphicFrame>
      <p:pic>
        <p:nvPicPr>
          <p:cNvPr id="7" name="Picture 4" descr="Green Tick Red Cross Images | Free Vectors, Stock Photos &amp; PSD">
            <a:extLst>
              <a:ext uri="{FF2B5EF4-FFF2-40B4-BE49-F238E27FC236}">
                <a16:creationId xmlns:a16="http://schemas.microsoft.com/office/drawing/2014/main" id="{40B20EB3-81A0-315A-3392-2A695FA84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8" t="24891" r="11459" b="17800"/>
          <a:stretch/>
        </p:blipFill>
        <p:spPr bwMode="auto">
          <a:xfrm>
            <a:off x="11095660" y="1338962"/>
            <a:ext cx="228261" cy="2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een Tick Red Cross Images | Free Vectors, Stock Photos &amp; PSD">
            <a:extLst>
              <a:ext uri="{FF2B5EF4-FFF2-40B4-BE49-F238E27FC236}">
                <a16:creationId xmlns:a16="http://schemas.microsoft.com/office/drawing/2014/main" id="{95809B4A-D481-8737-BA4D-EEF62F64C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8" t="24891" r="11459" b="17800"/>
          <a:stretch/>
        </p:blipFill>
        <p:spPr bwMode="auto">
          <a:xfrm>
            <a:off x="11095660" y="5804801"/>
            <a:ext cx="228261" cy="2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35AE11C8-478D-82F2-E858-8A594666F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1709699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A0D674B8-E5CD-5591-0CF0-4E3C19C20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2081981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084FE979-A966-DDDB-F7B6-9251BD63D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2454263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70539604-DF7A-0904-46A8-B081ECEE6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2826545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28CD07AC-60A4-6C39-1230-D7E27C533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3198827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5FC53FDD-A3A3-6E2B-6D96-B9DAA9692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3571109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A4332DC5-87BE-59FB-1C91-7CDE8F575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3943391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DF107EAD-56CC-FA86-E44A-EAF491AB9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4315673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A77417C9-154B-688E-C729-3758EAA1D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4687955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BC9F7863-9DE1-105F-BAF7-2FB8BCEA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5060237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6078F940-10C0-F323-7A94-5D1A62DE1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5432519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reen Tick Red Cross Images | Free Vectors, Stock Photos &amp; PSD">
            <a:extLst>
              <a:ext uri="{FF2B5EF4-FFF2-40B4-BE49-F238E27FC236}">
                <a16:creationId xmlns:a16="http://schemas.microsoft.com/office/drawing/2014/main" id="{C63279A3-308C-08FD-DEED-FEBFA4AA1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5309" r="50000" b="17531"/>
          <a:stretch/>
        </p:blipFill>
        <p:spPr bwMode="auto">
          <a:xfrm>
            <a:off x="11094199" y="6175540"/>
            <a:ext cx="231182" cy="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6E6A5F61-4313-DEFE-8173-C0513A52CCBF}"/>
              </a:ext>
            </a:extLst>
          </p:cNvPr>
          <p:cNvSpPr/>
          <p:nvPr/>
        </p:nvSpPr>
        <p:spPr>
          <a:xfrm>
            <a:off x="7464152" y="1338962"/>
            <a:ext cx="72008" cy="3242166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7D9AD7CB-3AA0-DF07-74F2-AFF553CD1907}"/>
              </a:ext>
            </a:extLst>
          </p:cNvPr>
          <p:cNvSpPr/>
          <p:nvPr/>
        </p:nvSpPr>
        <p:spPr>
          <a:xfrm>
            <a:off x="7464152" y="4653135"/>
            <a:ext cx="64888" cy="1824817"/>
          </a:xfrm>
          <a:prstGeom prst="leftBracket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F5FE6E-8A82-8CE4-88D0-99D15183F9C1}"/>
              </a:ext>
            </a:extLst>
          </p:cNvPr>
          <p:cNvSpPr txBox="1"/>
          <p:nvPr/>
        </p:nvSpPr>
        <p:spPr>
          <a:xfrm>
            <a:off x="7172804" y="28265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F14D98F-55B6-3856-5BB1-E5B924DB55CC}"/>
              </a:ext>
            </a:extLst>
          </p:cNvPr>
          <p:cNvSpPr txBox="1"/>
          <p:nvPr/>
        </p:nvSpPr>
        <p:spPr>
          <a:xfrm>
            <a:off x="7167660" y="54325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5442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Practical</a:t>
            </a:r>
            <a:r>
              <a:rPr lang="fr-FR" sz="2800" dirty="0"/>
              <a:t> aspects of the single-</a:t>
            </a:r>
            <a:r>
              <a:rPr lang="fr-FR" sz="2800" dirty="0" err="1"/>
              <a:t>cell</a:t>
            </a:r>
            <a:r>
              <a:rPr lang="fr-FR" sz="2800" dirty="0"/>
              <a:t> </a:t>
            </a:r>
            <a:r>
              <a:rPr lang="fr-FR" sz="2800" dirty="0" err="1"/>
              <a:t>sorting</a:t>
            </a:r>
            <a:r>
              <a:rPr lang="fr-FR" sz="2800" dirty="0"/>
              <a:t> </a:t>
            </a:r>
            <a:r>
              <a:rPr lang="fr-FR" sz="2800" dirty="0" err="1"/>
              <a:t>protocol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01A08A-7C18-3E9A-8A72-D2787FA3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42125" r="42125" b="38750"/>
          <a:stretch/>
        </p:blipFill>
        <p:spPr>
          <a:xfrm>
            <a:off x="2221567" y="1592165"/>
            <a:ext cx="1368152" cy="1224136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FC1DEA9-9697-F86A-F860-1C6B482344DF}"/>
              </a:ext>
            </a:extLst>
          </p:cNvPr>
          <p:cNvCxnSpPr/>
          <p:nvPr/>
        </p:nvCxnSpPr>
        <p:spPr>
          <a:xfrm>
            <a:off x="3949759" y="2353030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7902ACD-AE4D-B535-C211-774FB0C1D726}"/>
              </a:ext>
            </a:extLst>
          </p:cNvPr>
          <p:cNvSpPr txBox="1"/>
          <p:nvPr/>
        </p:nvSpPr>
        <p:spPr>
          <a:xfrm>
            <a:off x="4020842" y="1771203"/>
            <a:ext cx="64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0DD2C5-A965-75EF-1481-58C7F0BB7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5" t="40550" r="41915" b="37400"/>
          <a:stretch/>
        </p:blipFill>
        <p:spPr>
          <a:xfrm>
            <a:off x="5101887" y="1646046"/>
            <a:ext cx="1584177" cy="1512169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4A28361-044F-FD54-8DA0-C552786694A6}"/>
              </a:ext>
            </a:extLst>
          </p:cNvPr>
          <p:cNvCxnSpPr/>
          <p:nvPr/>
        </p:nvCxnSpPr>
        <p:spPr>
          <a:xfrm>
            <a:off x="7190119" y="2327103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30F2998-3434-EE33-0B64-C904008466B9}"/>
              </a:ext>
            </a:extLst>
          </p:cNvPr>
          <p:cNvSpPr txBox="1"/>
          <p:nvPr/>
        </p:nvSpPr>
        <p:spPr>
          <a:xfrm>
            <a:off x="6952271" y="1771203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Enrichment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A07C5E6-A986-B891-C775-9C49DBC1D750}"/>
              </a:ext>
            </a:extLst>
          </p:cNvPr>
          <p:cNvGrpSpPr/>
          <p:nvPr/>
        </p:nvGrpSpPr>
        <p:grpSpPr>
          <a:xfrm>
            <a:off x="6489285" y="994926"/>
            <a:ext cx="302757" cy="439950"/>
            <a:chOff x="3719736" y="239850"/>
            <a:chExt cx="302757" cy="43995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1F2661A-7080-3FD0-F87D-7A17AF0A6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065" t="1805" r="66354" b="74926"/>
            <a:stretch/>
          </p:blipFill>
          <p:spPr>
            <a:xfrm>
              <a:off x="3719736" y="239850"/>
              <a:ext cx="302757" cy="37313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4A4424F-3634-EA02-75C8-33DD9EE59BB7}"/>
                </a:ext>
              </a:extLst>
            </p:cNvPr>
            <p:cNvSpPr/>
            <p:nvPr/>
          </p:nvSpPr>
          <p:spPr>
            <a:xfrm>
              <a:off x="3791744" y="594419"/>
              <a:ext cx="216024" cy="85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CF796ED0-9100-1492-6196-1C543A67E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78" t="60826" r="65880" b="16636"/>
          <a:stretch/>
        </p:blipFill>
        <p:spPr>
          <a:xfrm>
            <a:off x="5049352" y="1009095"/>
            <a:ext cx="364460" cy="373138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0CFB98A0-5E11-3C30-36CE-636CD3AE81E0}"/>
              </a:ext>
            </a:extLst>
          </p:cNvPr>
          <p:cNvSpPr/>
          <p:nvPr/>
        </p:nvSpPr>
        <p:spPr>
          <a:xfrm>
            <a:off x="6334209" y="886851"/>
            <a:ext cx="604706" cy="604706"/>
          </a:xfrm>
          <a:prstGeom prst="ellipse">
            <a:avLst/>
          </a:prstGeom>
          <a:noFill/>
          <a:ln w="19050">
            <a:solidFill>
              <a:srgbClr val="00206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F9142FA-F291-26F6-BB05-190C0B5EEF7F}"/>
              </a:ext>
            </a:extLst>
          </p:cNvPr>
          <p:cNvSpPr/>
          <p:nvPr/>
        </p:nvSpPr>
        <p:spPr>
          <a:xfrm>
            <a:off x="4929229" y="886851"/>
            <a:ext cx="604706" cy="604706"/>
          </a:xfrm>
          <a:prstGeom prst="ellipse">
            <a:avLst/>
          </a:prstGeom>
          <a:noFill/>
          <a:ln w="19050">
            <a:solidFill>
              <a:srgbClr val="00206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FD0E445-AD50-39A5-DB21-04D7C080EA9B}"/>
              </a:ext>
            </a:extLst>
          </p:cNvPr>
          <p:cNvCxnSpPr>
            <a:stCxn id="30" idx="4"/>
          </p:cNvCxnSpPr>
          <p:nvPr/>
        </p:nvCxnSpPr>
        <p:spPr>
          <a:xfrm>
            <a:off x="6636562" y="1491557"/>
            <a:ext cx="0" cy="648978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D224382-3CFB-DDA3-8161-B40B147EAD33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231582" y="1491557"/>
            <a:ext cx="0" cy="501433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AE59037-12ED-3D64-A5AA-571EC3F3AFDC}"/>
              </a:ext>
            </a:extLst>
          </p:cNvPr>
          <p:cNvCxnSpPr>
            <a:cxnSpLocks/>
          </p:cNvCxnSpPr>
          <p:nvPr/>
        </p:nvCxnSpPr>
        <p:spPr>
          <a:xfrm>
            <a:off x="5231582" y="1992990"/>
            <a:ext cx="302353" cy="44595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75C189C-5F8B-6904-873F-265CCA1CF1FD}"/>
              </a:ext>
            </a:extLst>
          </p:cNvPr>
          <p:cNvGrpSpPr/>
          <p:nvPr/>
        </p:nvGrpSpPr>
        <p:grpSpPr>
          <a:xfrm>
            <a:off x="8548178" y="1629041"/>
            <a:ext cx="1954309" cy="1394173"/>
            <a:chOff x="6950003" y="904811"/>
            <a:chExt cx="1954309" cy="139417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2F5A6DB-BDE5-D76C-A0B8-54CBBFF0C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32150" r="72785" b="46850"/>
            <a:stretch/>
          </p:blipFill>
          <p:spPr>
            <a:xfrm>
              <a:off x="6950003" y="904811"/>
              <a:ext cx="1533514" cy="98936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39348659-9574-35AF-5766-59D5CCAE0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779" r="7514"/>
            <a:stretch/>
          </p:blipFill>
          <p:spPr>
            <a:xfrm>
              <a:off x="8342214" y="1025142"/>
              <a:ext cx="562098" cy="127384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0277E1-567D-A702-C49A-B5E1DBDB0DBC}"/>
                </a:ext>
              </a:extLst>
            </p:cNvPr>
            <p:cNvSpPr/>
            <p:nvPr/>
          </p:nvSpPr>
          <p:spPr>
            <a:xfrm>
              <a:off x="8112224" y="1894174"/>
              <a:ext cx="461938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D4ABBF40-5FFD-A085-CFEA-1E99B5120EFB}"/>
              </a:ext>
            </a:extLst>
          </p:cNvPr>
          <p:cNvSpPr txBox="1"/>
          <p:nvPr/>
        </p:nvSpPr>
        <p:spPr>
          <a:xfrm>
            <a:off x="9076347" y="3113395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FACS-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EB918A3-6CA2-40DC-D332-401B5DECA530}"/>
              </a:ext>
            </a:extLst>
          </p:cNvPr>
          <p:cNvGrpSpPr/>
          <p:nvPr/>
        </p:nvGrpSpPr>
        <p:grpSpPr>
          <a:xfrm>
            <a:off x="11377084" y="4214058"/>
            <a:ext cx="437370" cy="1296144"/>
            <a:chOff x="9277351" y="3637444"/>
            <a:chExt cx="437370" cy="1296144"/>
          </a:xfrm>
        </p:grpSpPr>
        <p:pic>
          <p:nvPicPr>
            <p:cNvPr id="45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D00B1FD3-9C8F-5C32-832B-9178466381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9" t="34263" r="91934" b="19001"/>
            <a:stretch/>
          </p:blipFill>
          <p:spPr bwMode="auto">
            <a:xfrm flipH="1">
              <a:off x="9277351" y="3637444"/>
              <a:ext cx="437370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9CB5011-155F-42A6-C5BC-7131917B8BB9}"/>
                </a:ext>
              </a:extLst>
            </p:cNvPr>
            <p:cNvSpPr/>
            <p:nvPr/>
          </p:nvSpPr>
          <p:spPr>
            <a:xfrm>
              <a:off x="9277351" y="4163222"/>
              <a:ext cx="46120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2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E7C5E320-DE98-9219-8577-8BCDE599B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4451" r="66537" b="18814"/>
          <a:stretch/>
        </p:blipFill>
        <p:spPr bwMode="auto">
          <a:xfrm>
            <a:off x="8146542" y="4214058"/>
            <a:ext cx="27363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977E91A-683F-3C74-E97B-A179FC4CAAF2}"/>
              </a:ext>
            </a:extLst>
          </p:cNvPr>
          <p:cNvCxnSpPr>
            <a:cxnSpLocks/>
          </p:cNvCxnSpPr>
          <p:nvPr/>
        </p:nvCxnSpPr>
        <p:spPr>
          <a:xfrm flipH="1">
            <a:off x="10992544" y="4862130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59955F0-879F-98CE-CB35-8E9FB9BA6F33}"/>
              </a:ext>
            </a:extLst>
          </p:cNvPr>
          <p:cNvGrpSpPr/>
          <p:nvPr/>
        </p:nvGrpSpPr>
        <p:grpSpPr>
          <a:xfrm>
            <a:off x="7048862" y="4070042"/>
            <a:ext cx="847338" cy="1728191"/>
            <a:chOff x="4331804" y="3933056"/>
            <a:chExt cx="847338" cy="1728191"/>
          </a:xfrm>
        </p:grpSpPr>
        <p:pic>
          <p:nvPicPr>
            <p:cNvPr id="55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8CF0F904-C9CA-F9EC-17DB-D43ED6FB6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6" t="26662" r="57520" b="11025"/>
            <a:stretch/>
          </p:blipFill>
          <p:spPr bwMode="auto">
            <a:xfrm>
              <a:off x="4331804" y="3933056"/>
              <a:ext cx="739326" cy="172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7897F6F-8C1B-AC64-7F6E-8C3A9A30E416}"/>
                </a:ext>
              </a:extLst>
            </p:cNvPr>
            <p:cNvSpPr/>
            <p:nvPr/>
          </p:nvSpPr>
          <p:spPr>
            <a:xfrm>
              <a:off x="4891110" y="4293096"/>
              <a:ext cx="288032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4661A2C-0F4D-6546-85A5-B6C2496BF71A}"/>
              </a:ext>
            </a:extLst>
          </p:cNvPr>
          <p:cNvCxnSpPr>
            <a:cxnSpLocks/>
          </p:cNvCxnSpPr>
          <p:nvPr/>
        </p:nvCxnSpPr>
        <p:spPr>
          <a:xfrm flipH="1">
            <a:off x="7755229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137352F4-8E4B-D43F-91A0-1BFC030791E3}"/>
              </a:ext>
            </a:extLst>
          </p:cNvPr>
          <p:cNvCxnSpPr/>
          <p:nvPr/>
        </p:nvCxnSpPr>
        <p:spPr>
          <a:xfrm flipH="1">
            <a:off x="6713984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1CCA74EA-8BC3-35B1-FDA2-63ECF5E26FD6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 rot="16200000" flipH="1">
            <a:off x="10287419" y="2905707"/>
            <a:ext cx="731331" cy="18853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2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9EE3A406-2795-0AC9-A511-3CE90DB41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9" t="38834" r="31576" b="24816"/>
          <a:stretch/>
        </p:blipFill>
        <p:spPr bwMode="auto">
          <a:xfrm>
            <a:off x="3685451" y="4435978"/>
            <a:ext cx="116609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e 74">
            <a:extLst>
              <a:ext uri="{FF2B5EF4-FFF2-40B4-BE49-F238E27FC236}">
                <a16:creationId xmlns:a16="http://schemas.microsoft.com/office/drawing/2014/main" id="{B1F9A2AE-553D-8FD0-17DF-D6B33BA50854}"/>
              </a:ext>
            </a:extLst>
          </p:cNvPr>
          <p:cNvGrpSpPr/>
          <p:nvPr/>
        </p:nvGrpSpPr>
        <p:grpSpPr>
          <a:xfrm>
            <a:off x="5087889" y="4286065"/>
            <a:ext cx="1518083" cy="1296144"/>
            <a:chOff x="5087889" y="4286065"/>
            <a:chExt cx="1518083" cy="1296144"/>
          </a:xfrm>
        </p:grpSpPr>
        <p:pic>
          <p:nvPicPr>
            <p:cNvPr id="60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DDCFEED6-364A-692B-9D3C-A76E026B05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4" t="34713" r="44094" b="18552"/>
            <a:stretch/>
          </p:blipFill>
          <p:spPr bwMode="auto">
            <a:xfrm>
              <a:off x="5151188" y="4286065"/>
              <a:ext cx="145478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6B2582-0CAE-EC9B-EB94-9256C089F266}"/>
                </a:ext>
              </a:extLst>
            </p:cNvPr>
            <p:cNvSpPr/>
            <p:nvPr/>
          </p:nvSpPr>
          <p:spPr>
            <a:xfrm>
              <a:off x="5087889" y="4455869"/>
              <a:ext cx="9783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B2F1E1E-6C9D-84A5-7570-B2B58D9BD530}"/>
              </a:ext>
            </a:extLst>
          </p:cNvPr>
          <p:cNvCxnSpPr/>
          <p:nvPr/>
        </p:nvCxnSpPr>
        <p:spPr>
          <a:xfrm flipH="1">
            <a:off x="4855775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30603E21-9274-60D3-07E4-5A670CA12D76}"/>
              </a:ext>
            </a:extLst>
          </p:cNvPr>
          <p:cNvSpPr txBox="1"/>
          <p:nvPr/>
        </p:nvSpPr>
        <p:spPr>
          <a:xfrm>
            <a:off x="8692994" y="603858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emulsion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21E32B7-AC65-CA6E-4588-223FE56D779B}"/>
              </a:ext>
            </a:extLst>
          </p:cNvPr>
          <p:cNvSpPr txBox="1"/>
          <p:nvPr/>
        </p:nvSpPr>
        <p:spPr>
          <a:xfrm>
            <a:off x="6875794" y="6041673"/>
            <a:ext cx="98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Libraries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B98A0B9-F54E-46E3-3C66-1A6A0FA317DC}"/>
              </a:ext>
            </a:extLst>
          </p:cNvPr>
          <p:cNvSpPr txBox="1"/>
          <p:nvPr/>
        </p:nvSpPr>
        <p:spPr>
          <a:xfrm>
            <a:off x="5244432" y="603858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8F6429F3-C108-C784-24DA-A8B997693278}"/>
              </a:ext>
            </a:extLst>
          </p:cNvPr>
          <p:cNvCxnSpPr/>
          <p:nvPr/>
        </p:nvCxnSpPr>
        <p:spPr>
          <a:xfrm flipH="1">
            <a:off x="3178751" y="4932459"/>
            <a:ext cx="3249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id="{37E878F6-14AB-0DBC-7A87-9D2C5DE56382}"/>
              </a:ext>
            </a:extLst>
          </p:cNvPr>
          <p:cNvSpPr txBox="1"/>
          <p:nvPr/>
        </p:nvSpPr>
        <p:spPr>
          <a:xfrm>
            <a:off x="351373" y="6034734"/>
            <a:ext cx="457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&lt;- - - - - - - - - - -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Ranger - - - - - - - - - -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- &gt;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49917736-5620-5539-0F29-C1AFD2561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85" y="3190496"/>
            <a:ext cx="2520682" cy="253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49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52597E-1A38-ADD9-7B7B-5809145C9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80D03-2DD0-280E-28CA-8F477708CB59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6EA9717-F741-E194-7E50-593781A86DB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EB2AB83-73E6-41CD-86D5-A07819CF6368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4D6E418-8B0F-46B3-DE0E-A032DCDF1CF3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9A947FF-08DE-47F1-A2E4-2DE417FBFA4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FCF548-5050-F0DC-7974-1429EB994B37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04F95E0-9F5F-89FF-6756-5C533FF77493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0C8D889-7C9D-E8C0-97E4-CAB365FB2379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3C0236-EA7E-6C6C-2BA7-D428C4E6B4E1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BED4BB3-CBD8-3A18-FA20-63E4BBA1212E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35DC43-1D64-22A7-9BFD-00F0D38E972B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89A054-6924-1552-0C02-DCB514F3F6B1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825081-D30E-2203-5368-45A2D8F3A837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05F3D8-07C4-EF0B-8560-537E4D98976E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DCE944-2F95-86E6-D6CF-E57083E461EB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5B6A42-3652-E206-EC84-D39A03AD2528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A496D59-9F4D-04CA-E1E6-E297614555B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8D4D6E-37CC-2D15-A5BF-32B3D3D6170A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E2B774E-A215-15B1-7A3E-65D182C0619E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C5074AE-6FE9-82D6-009A-C4F5BB32AC5C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2566FE5-9836-CF67-55EE-174F6171DA11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CA541E7-4DF3-A975-7B1F-1A3BBF71298C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81FDFD9-2A6C-11E8-124A-6FD4FE50310C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4E259-5270-03FE-3F5D-955B604F3D3F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531368-D5F8-18A5-0FDA-64608FC2B47D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A8A6F9-4B47-D8E7-002E-46273EF50487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32" name="Étoile : 5 branches 31">
            <a:extLst>
              <a:ext uri="{FF2B5EF4-FFF2-40B4-BE49-F238E27FC236}">
                <a16:creationId xmlns:a16="http://schemas.microsoft.com/office/drawing/2014/main" id="{E84274C1-78B5-5E86-F065-A4B9152D03D2}"/>
              </a:ext>
            </a:extLst>
          </p:cNvPr>
          <p:cNvSpPr/>
          <p:nvPr/>
        </p:nvSpPr>
        <p:spPr>
          <a:xfrm>
            <a:off x="6630271" y="4976220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Étoile : 5 branches 32">
            <a:extLst>
              <a:ext uri="{FF2B5EF4-FFF2-40B4-BE49-F238E27FC236}">
                <a16:creationId xmlns:a16="http://schemas.microsoft.com/office/drawing/2014/main" id="{43D3EAC9-5B09-5E8E-A484-7A0D66C884D4}"/>
              </a:ext>
            </a:extLst>
          </p:cNvPr>
          <p:cNvSpPr/>
          <p:nvPr/>
        </p:nvSpPr>
        <p:spPr>
          <a:xfrm>
            <a:off x="7085949" y="4982747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Étoile : 5 branches 33">
            <a:extLst>
              <a:ext uri="{FF2B5EF4-FFF2-40B4-BE49-F238E27FC236}">
                <a16:creationId xmlns:a16="http://schemas.microsoft.com/office/drawing/2014/main" id="{30C2D870-62AC-F552-16B0-34ED6E34057F}"/>
              </a:ext>
            </a:extLst>
          </p:cNvPr>
          <p:cNvSpPr/>
          <p:nvPr/>
        </p:nvSpPr>
        <p:spPr>
          <a:xfrm>
            <a:off x="7633146" y="4989104"/>
            <a:ext cx="303772" cy="303772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92B70A1-E1F6-B32B-E3AD-A3220A80531E}"/>
              </a:ext>
            </a:extLst>
          </p:cNvPr>
          <p:cNvSpPr/>
          <p:nvPr/>
        </p:nvSpPr>
        <p:spPr>
          <a:xfrm>
            <a:off x="666235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C693C36-C77D-DD8A-9476-32496EDFA3DB}"/>
              </a:ext>
            </a:extLst>
          </p:cNvPr>
          <p:cNvSpPr/>
          <p:nvPr/>
        </p:nvSpPr>
        <p:spPr>
          <a:xfrm>
            <a:off x="7123269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1E0CB51-FA2B-30C6-B644-F062A6CC85E1}"/>
              </a:ext>
            </a:extLst>
          </p:cNvPr>
          <p:cNvSpPr/>
          <p:nvPr/>
        </p:nvSpPr>
        <p:spPr>
          <a:xfrm>
            <a:off x="7668870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4DE5985-1BF0-7025-3F1B-B67B5105353F}"/>
              </a:ext>
            </a:extLst>
          </p:cNvPr>
          <p:cNvSpPr/>
          <p:nvPr/>
        </p:nvSpPr>
        <p:spPr>
          <a:xfrm>
            <a:off x="611675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28D6CA0-7811-BD7D-C824-79DD4B3AAD34}"/>
              </a:ext>
            </a:extLst>
          </p:cNvPr>
          <p:cNvSpPr/>
          <p:nvPr/>
        </p:nvSpPr>
        <p:spPr>
          <a:xfrm>
            <a:off x="5652244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10C8D1C-1C5D-2B12-969D-ABBA135E69B2}"/>
              </a:ext>
            </a:extLst>
          </p:cNvPr>
          <p:cNvSpPr/>
          <p:nvPr/>
        </p:nvSpPr>
        <p:spPr>
          <a:xfrm>
            <a:off x="8134415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9030A58-67FE-B08C-D791-34A705957DCF}"/>
              </a:ext>
            </a:extLst>
          </p:cNvPr>
          <p:cNvSpPr/>
          <p:nvPr/>
        </p:nvSpPr>
        <p:spPr>
          <a:xfrm>
            <a:off x="8672588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0C69D1F-1314-A477-4AB3-BBAA37F2FF5C}"/>
              </a:ext>
            </a:extLst>
          </p:cNvPr>
          <p:cNvSpPr/>
          <p:nvPr/>
        </p:nvSpPr>
        <p:spPr>
          <a:xfrm>
            <a:off x="9139493" y="5309699"/>
            <a:ext cx="229132" cy="2291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ED86712A-A3FF-BB61-D821-425CAF9DD1CD}"/>
              </a:ext>
            </a:extLst>
          </p:cNvPr>
          <p:cNvSpPr/>
          <p:nvPr/>
        </p:nvSpPr>
        <p:spPr>
          <a:xfrm>
            <a:off x="4130021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0698EF29-EE7A-50B2-73F1-0C81F9E54BC8}"/>
              </a:ext>
            </a:extLst>
          </p:cNvPr>
          <p:cNvSpPr/>
          <p:nvPr/>
        </p:nvSpPr>
        <p:spPr>
          <a:xfrm>
            <a:off x="5129000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1EE4F1AC-3B19-3863-D63E-E45FD14B874C}"/>
              </a:ext>
            </a:extLst>
          </p:cNvPr>
          <p:cNvSpPr/>
          <p:nvPr/>
        </p:nvSpPr>
        <p:spPr>
          <a:xfrm>
            <a:off x="5685299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C8EA418-8E1F-A3C5-D681-FF7E71E6A4C8}"/>
              </a:ext>
            </a:extLst>
          </p:cNvPr>
          <p:cNvSpPr/>
          <p:nvPr/>
        </p:nvSpPr>
        <p:spPr>
          <a:xfrm>
            <a:off x="7144832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6A2BE08F-8C8D-A327-DC91-CD7F7773C414}"/>
              </a:ext>
            </a:extLst>
          </p:cNvPr>
          <p:cNvSpPr/>
          <p:nvPr/>
        </p:nvSpPr>
        <p:spPr>
          <a:xfrm>
            <a:off x="4677187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èche : bas 47">
            <a:extLst>
              <a:ext uri="{FF2B5EF4-FFF2-40B4-BE49-F238E27FC236}">
                <a16:creationId xmlns:a16="http://schemas.microsoft.com/office/drawing/2014/main" id="{02D77E81-F9DF-C2D7-998C-72ADDCFC4B9B}"/>
              </a:ext>
            </a:extLst>
          </p:cNvPr>
          <p:cNvSpPr/>
          <p:nvPr/>
        </p:nvSpPr>
        <p:spPr>
          <a:xfrm>
            <a:off x="7691998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8131B931-A9A4-12D4-AD42-0AF185721190}"/>
              </a:ext>
            </a:extLst>
          </p:cNvPr>
          <p:cNvSpPr/>
          <p:nvPr/>
        </p:nvSpPr>
        <p:spPr>
          <a:xfrm>
            <a:off x="8143811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96664D98-B682-6992-E256-92B46F735ABE}"/>
              </a:ext>
            </a:extLst>
          </p:cNvPr>
          <p:cNvSpPr/>
          <p:nvPr/>
        </p:nvSpPr>
        <p:spPr>
          <a:xfrm>
            <a:off x="9149744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63AB69-0000-A8E5-C6E0-974E2E280B90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52" name="Titre 5">
            <a:extLst>
              <a:ext uri="{FF2B5EF4-FFF2-40B4-BE49-F238E27FC236}">
                <a16:creationId xmlns:a16="http://schemas.microsoft.com/office/drawing/2014/main" id="{7BD152DF-BA23-E677-C63C-5ED356A1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016" y="192812"/>
            <a:ext cx="7886700" cy="560387"/>
          </a:xfrm>
        </p:spPr>
        <p:txBody>
          <a:bodyPr/>
          <a:lstStyle/>
          <a:p>
            <a:pPr algn="ctr"/>
            <a:r>
              <a:rPr lang="fr-FR" sz="2800" dirty="0"/>
              <a:t>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8 </a:t>
            </a:r>
            <a:r>
              <a:rPr lang="fr-FR" sz="2800" dirty="0" err="1"/>
              <a:t>timepoints</a:t>
            </a:r>
            <a:r>
              <a:rPr lang="fr-FR" sz="2800" dirty="0"/>
              <a:t> </a:t>
            </a:r>
            <a:r>
              <a:rPr lang="fr-FR" sz="2800" dirty="0" err="1"/>
              <a:t>were</a:t>
            </a:r>
            <a:r>
              <a:rPr lang="fr-FR" sz="2800" dirty="0"/>
              <a:t> </a:t>
            </a:r>
            <a:r>
              <a:rPr lang="fr-FR" sz="2800" dirty="0" err="1"/>
              <a:t>analyzed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77325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52597E-1A38-ADD9-7B7B-5809145C9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80D03-2DD0-280E-28CA-8F477708CB59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6EA9717-F741-E194-7E50-593781A86DB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EB2AB83-73E6-41CD-86D5-A07819CF6368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4D6E418-8B0F-46B3-DE0E-A032DCDF1CF3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9A947FF-08DE-47F1-A2E4-2DE417FBFA4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FCF548-5050-F0DC-7974-1429EB994B37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04F95E0-9F5F-89FF-6756-5C533FF77493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0C8D889-7C9D-E8C0-97E4-CAB365FB2379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3C0236-EA7E-6C6C-2BA7-D428C4E6B4E1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BED4BB3-CBD8-3A18-FA20-63E4BBA1212E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35DC43-1D64-22A7-9BFD-00F0D38E972B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89A054-6924-1552-0C02-DCB514F3F6B1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825081-D30E-2203-5368-45A2D8F3A837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05F3D8-07C4-EF0B-8560-537E4D98976E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DCE944-2F95-86E6-D6CF-E57083E461EB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5B6A42-3652-E206-EC84-D39A03AD2528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A496D59-9F4D-04CA-E1E6-E297614555B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8D4D6E-37CC-2D15-A5BF-32B3D3D6170A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E2B774E-A215-15B1-7A3E-65D182C0619E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C5074AE-6FE9-82D6-009A-C4F5BB32AC5C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2566FE5-9836-CF67-55EE-174F6171DA11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CA541E7-4DF3-A975-7B1F-1A3BBF71298C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81FDFD9-2A6C-11E8-124A-6FD4FE50310C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4E259-5270-03FE-3F5D-955B604F3D3F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531368-D5F8-18A5-0FDA-64608FC2B47D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A8A6F9-4B47-D8E7-002E-46273EF50487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ED86712A-A3FF-BB61-D821-425CAF9DD1CD}"/>
              </a:ext>
            </a:extLst>
          </p:cNvPr>
          <p:cNvSpPr/>
          <p:nvPr/>
        </p:nvSpPr>
        <p:spPr>
          <a:xfrm>
            <a:off x="4130021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0698EF29-EE7A-50B2-73F1-0C81F9E54BC8}"/>
              </a:ext>
            </a:extLst>
          </p:cNvPr>
          <p:cNvSpPr/>
          <p:nvPr/>
        </p:nvSpPr>
        <p:spPr>
          <a:xfrm>
            <a:off x="5129000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1EE4F1AC-3B19-3863-D63E-E45FD14B874C}"/>
              </a:ext>
            </a:extLst>
          </p:cNvPr>
          <p:cNvSpPr/>
          <p:nvPr/>
        </p:nvSpPr>
        <p:spPr>
          <a:xfrm>
            <a:off x="5685299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C8EA418-8E1F-A3C5-D681-FF7E71E6A4C8}"/>
              </a:ext>
            </a:extLst>
          </p:cNvPr>
          <p:cNvSpPr/>
          <p:nvPr/>
        </p:nvSpPr>
        <p:spPr>
          <a:xfrm>
            <a:off x="7144832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6A2BE08F-8C8D-A327-DC91-CD7F7773C414}"/>
              </a:ext>
            </a:extLst>
          </p:cNvPr>
          <p:cNvSpPr/>
          <p:nvPr/>
        </p:nvSpPr>
        <p:spPr>
          <a:xfrm>
            <a:off x="4677187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èche : bas 47">
            <a:extLst>
              <a:ext uri="{FF2B5EF4-FFF2-40B4-BE49-F238E27FC236}">
                <a16:creationId xmlns:a16="http://schemas.microsoft.com/office/drawing/2014/main" id="{02D77E81-F9DF-C2D7-998C-72ADDCFC4B9B}"/>
              </a:ext>
            </a:extLst>
          </p:cNvPr>
          <p:cNvSpPr/>
          <p:nvPr/>
        </p:nvSpPr>
        <p:spPr>
          <a:xfrm>
            <a:off x="7691998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8131B931-A9A4-12D4-AD42-0AF185721190}"/>
              </a:ext>
            </a:extLst>
          </p:cNvPr>
          <p:cNvSpPr/>
          <p:nvPr/>
        </p:nvSpPr>
        <p:spPr>
          <a:xfrm>
            <a:off x="8143811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96664D98-B682-6992-E256-92B46F735ABE}"/>
              </a:ext>
            </a:extLst>
          </p:cNvPr>
          <p:cNvSpPr/>
          <p:nvPr/>
        </p:nvSpPr>
        <p:spPr>
          <a:xfrm>
            <a:off x="9149744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63AB69-0000-A8E5-C6E0-974E2E280B90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52" name="Titre 5">
            <a:extLst>
              <a:ext uri="{FF2B5EF4-FFF2-40B4-BE49-F238E27FC236}">
                <a16:creationId xmlns:a16="http://schemas.microsoft.com/office/drawing/2014/main" id="{7BD152DF-BA23-E677-C63C-5ED356A1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016" y="192812"/>
            <a:ext cx="7886700" cy="560387"/>
          </a:xfrm>
        </p:spPr>
        <p:txBody>
          <a:bodyPr/>
          <a:lstStyle/>
          <a:p>
            <a:pPr algn="ctr"/>
            <a:r>
              <a:rPr lang="fr-FR" sz="2800" dirty="0"/>
              <a:t>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8 </a:t>
            </a:r>
            <a:r>
              <a:rPr lang="fr-FR" sz="2800" dirty="0" err="1"/>
              <a:t>timepoints</a:t>
            </a:r>
            <a:r>
              <a:rPr lang="fr-FR" sz="2800" dirty="0"/>
              <a:t> </a:t>
            </a:r>
            <a:r>
              <a:rPr lang="fr-FR" sz="2800" dirty="0" err="1"/>
              <a:t>were</a:t>
            </a:r>
            <a:r>
              <a:rPr lang="fr-FR" sz="2800" dirty="0"/>
              <a:t> </a:t>
            </a:r>
            <a:r>
              <a:rPr lang="fr-FR" sz="2800" dirty="0" err="1"/>
              <a:t>analyzed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63971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52597E-1A38-ADD9-7B7B-5809145C9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80D03-2DD0-280E-28CA-8F477708CB59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6EA9717-F741-E194-7E50-593781A86DB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EB2AB83-73E6-41CD-86D5-A07819CF6368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4D6E418-8B0F-46B3-DE0E-A032DCDF1CF3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9A947FF-08DE-47F1-A2E4-2DE417FBFA4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FCF548-5050-F0DC-7974-1429EB994B37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04F95E0-9F5F-89FF-6756-5C533FF77493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0C8D889-7C9D-E8C0-97E4-CAB365FB2379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3C0236-EA7E-6C6C-2BA7-D428C4E6B4E1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BED4BB3-CBD8-3A18-FA20-63E4BBA1212E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35DC43-1D64-22A7-9BFD-00F0D38E972B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89A054-6924-1552-0C02-DCB514F3F6B1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825081-D30E-2203-5368-45A2D8F3A837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05F3D8-07C4-EF0B-8560-537E4D98976E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DCE944-2F95-86E6-D6CF-E57083E461EB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5B6A42-3652-E206-EC84-D39A03AD2528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A496D59-9F4D-04CA-E1E6-E297614555B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8D4D6E-37CC-2D15-A5BF-32B3D3D6170A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E2B774E-A215-15B1-7A3E-65D182C0619E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C5074AE-6FE9-82D6-009A-C4F5BB32AC5C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2566FE5-9836-CF67-55EE-174F6171DA11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CA541E7-4DF3-A975-7B1F-1A3BBF71298C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81FDFD9-2A6C-11E8-124A-6FD4FE50310C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4E259-5270-03FE-3F5D-955B604F3D3F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531368-D5F8-18A5-0FDA-64608FC2B47D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A8A6F9-4B47-D8E7-002E-46273EF50487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ED86712A-A3FF-BB61-D821-425CAF9DD1CD}"/>
              </a:ext>
            </a:extLst>
          </p:cNvPr>
          <p:cNvSpPr/>
          <p:nvPr/>
        </p:nvSpPr>
        <p:spPr>
          <a:xfrm>
            <a:off x="4130021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0698EF29-EE7A-50B2-73F1-0C81F9E54BC8}"/>
              </a:ext>
            </a:extLst>
          </p:cNvPr>
          <p:cNvSpPr/>
          <p:nvPr/>
        </p:nvSpPr>
        <p:spPr>
          <a:xfrm>
            <a:off x="5129000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1EE4F1AC-3B19-3863-D63E-E45FD14B874C}"/>
              </a:ext>
            </a:extLst>
          </p:cNvPr>
          <p:cNvSpPr/>
          <p:nvPr/>
        </p:nvSpPr>
        <p:spPr>
          <a:xfrm>
            <a:off x="5685299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C8EA418-8E1F-A3C5-D681-FF7E71E6A4C8}"/>
              </a:ext>
            </a:extLst>
          </p:cNvPr>
          <p:cNvSpPr/>
          <p:nvPr/>
        </p:nvSpPr>
        <p:spPr>
          <a:xfrm>
            <a:off x="7144832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6A2BE08F-8C8D-A327-DC91-CD7F7773C414}"/>
              </a:ext>
            </a:extLst>
          </p:cNvPr>
          <p:cNvSpPr/>
          <p:nvPr/>
        </p:nvSpPr>
        <p:spPr>
          <a:xfrm>
            <a:off x="4677187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èche : bas 47">
            <a:extLst>
              <a:ext uri="{FF2B5EF4-FFF2-40B4-BE49-F238E27FC236}">
                <a16:creationId xmlns:a16="http://schemas.microsoft.com/office/drawing/2014/main" id="{02D77E81-F9DF-C2D7-998C-72ADDCFC4B9B}"/>
              </a:ext>
            </a:extLst>
          </p:cNvPr>
          <p:cNvSpPr/>
          <p:nvPr/>
        </p:nvSpPr>
        <p:spPr>
          <a:xfrm>
            <a:off x="7691998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8131B931-A9A4-12D4-AD42-0AF185721190}"/>
              </a:ext>
            </a:extLst>
          </p:cNvPr>
          <p:cNvSpPr/>
          <p:nvPr/>
        </p:nvSpPr>
        <p:spPr>
          <a:xfrm>
            <a:off x="8143811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96664D98-B682-6992-E256-92B46F735ABE}"/>
              </a:ext>
            </a:extLst>
          </p:cNvPr>
          <p:cNvSpPr/>
          <p:nvPr/>
        </p:nvSpPr>
        <p:spPr>
          <a:xfrm>
            <a:off x="9149744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63AB69-0000-A8E5-C6E0-974E2E280B90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52" name="Titre 5">
            <a:extLst>
              <a:ext uri="{FF2B5EF4-FFF2-40B4-BE49-F238E27FC236}">
                <a16:creationId xmlns:a16="http://schemas.microsoft.com/office/drawing/2014/main" id="{7BD152DF-BA23-E677-C63C-5ED356A1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016" y="192812"/>
            <a:ext cx="7886700" cy="560387"/>
          </a:xfrm>
        </p:spPr>
        <p:txBody>
          <a:bodyPr/>
          <a:lstStyle/>
          <a:p>
            <a:pPr algn="ctr"/>
            <a:r>
              <a:rPr lang="fr-FR" sz="2800" dirty="0"/>
              <a:t>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8 </a:t>
            </a:r>
            <a:r>
              <a:rPr lang="fr-FR" sz="2800" dirty="0" err="1"/>
              <a:t>timepoints</a:t>
            </a:r>
            <a:r>
              <a:rPr lang="fr-FR" sz="2800" dirty="0"/>
              <a:t> </a:t>
            </a:r>
            <a:r>
              <a:rPr lang="fr-FR" sz="2800" dirty="0" err="1"/>
              <a:t>were</a:t>
            </a:r>
            <a:r>
              <a:rPr lang="fr-FR" sz="2800" dirty="0"/>
              <a:t> </a:t>
            </a:r>
            <a:r>
              <a:rPr lang="fr-FR" sz="2800" dirty="0" err="1"/>
              <a:t>analyzed</a:t>
            </a:r>
            <a:endParaRPr lang="fr-FR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D408CB-2640-0624-8631-40809954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70" y="3957712"/>
            <a:ext cx="1494017" cy="1728192"/>
          </a:xfrm>
          <a:prstGeom prst="rect">
            <a:avLst/>
          </a:prstGeom>
        </p:spPr>
      </p:pic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DD690CC4-336A-EB28-C9F7-12639E2E83B3}"/>
              </a:ext>
            </a:extLst>
          </p:cNvPr>
          <p:cNvSpPr/>
          <p:nvPr/>
        </p:nvSpPr>
        <p:spPr>
          <a:xfrm rot="16200000">
            <a:off x="2663885" y="4170578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64C273C0-8F40-BB1E-CEFE-EB1BF87838F8}"/>
              </a:ext>
            </a:extLst>
          </p:cNvPr>
          <p:cNvSpPr/>
          <p:nvPr/>
        </p:nvSpPr>
        <p:spPr>
          <a:xfrm rot="5400000">
            <a:off x="2231834" y="409857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0D411809-E2A1-9AB2-45A9-03DC46A1D7E4}"/>
              </a:ext>
            </a:extLst>
          </p:cNvPr>
          <p:cNvSpPr/>
          <p:nvPr/>
        </p:nvSpPr>
        <p:spPr>
          <a:xfrm rot="12615297">
            <a:off x="1886782" y="4420480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2E56659-C036-7E30-32F4-F38FF4CE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242" y="3860571"/>
            <a:ext cx="1494017" cy="1728192"/>
          </a:xfrm>
          <a:prstGeom prst="rect">
            <a:avLst/>
          </a:prstGeom>
        </p:spPr>
      </p:pic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9406F025-A488-95D4-9735-D76926CD3587}"/>
              </a:ext>
            </a:extLst>
          </p:cNvPr>
          <p:cNvSpPr/>
          <p:nvPr/>
        </p:nvSpPr>
        <p:spPr>
          <a:xfrm rot="16200000">
            <a:off x="11238457" y="407343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EF5D9667-4B21-A6E2-3848-6AA429A6445A}"/>
              </a:ext>
            </a:extLst>
          </p:cNvPr>
          <p:cNvSpPr/>
          <p:nvPr/>
        </p:nvSpPr>
        <p:spPr>
          <a:xfrm rot="16200000">
            <a:off x="11238458" y="416492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56B8B6FA-6CF1-87C1-9851-1A4AFC9C6DD1}"/>
              </a:ext>
            </a:extLst>
          </p:cNvPr>
          <p:cNvSpPr/>
          <p:nvPr/>
        </p:nvSpPr>
        <p:spPr>
          <a:xfrm rot="5400000">
            <a:off x="10806406" y="4001430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AF26A7AF-1A4C-AA9A-E852-9F7411BECF6A}"/>
              </a:ext>
            </a:extLst>
          </p:cNvPr>
          <p:cNvSpPr/>
          <p:nvPr/>
        </p:nvSpPr>
        <p:spPr>
          <a:xfrm rot="5400000">
            <a:off x="10806405" y="412135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F590566E-5F3D-D282-D0FF-6E25DE48BE7B}"/>
              </a:ext>
            </a:extLst>
          </p:cNvPr>
          <p:cNvSpPr/>
          <p:nvPr/>
        </p:nvSpPr>
        <p:spPr>
          <a:xfrm rot="5400000">
            <a:off x="10806404" y="417829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E56E1A6A-7B80-0693-E706-E0BAD2DB234C}"/>
              </a:ext>
            </a:extLst>
          </p:cNvPr>
          <p:cNvSpPr/>
          <p:nvPr/>
        </p:nvSpPr>
        <p:spPr>
          <a:xfrm rot="12615297">
            <a:off x="10507867" y="435298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36B33859-63CF-0E1E-58ED-153928109C41}"/>
              </a:ext>
            </a:extLst>
          </p:cNvPr>
          <p:cNvSpPr/>
          <p:nvPr/>
        </p:nvSpPr>
        <p:spPr>
          <a:xfrm rot="12615297">
            <a:off x="10371189" y="427769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55182733-6DEF-69EB-6796-FF4F9E536757}"/>
              </a:ext>
            </a:extLst>
          </p:cNvPr>
          <p:cNvSpPr/>
          <p:nvPr/>
        </p:nvSpPr>
        <p:spPr>
          <a:xfrm rot="12615297">
            <a:off x="10461354" y="432333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A7D63F19-2EC4-34DC-C326-736A66C20604}"/>
              </a:ext>
            </a:extLst>
          </p:cNvPr>
          <p:cNvSpPr/>
          <p:nvPr/>
        </p:nvSpPr>
        <p:spPr>
          <a:xfrm rot="12615297">
            <a:off x="10327538" y="425286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riangle isocèle 52">
            <a:extLst>
              <a:ext uri="{FF2B5EF4-FFF2-40B4-BE49-F238E27FC236}">
                <a16:creationId xmlns:a16="http://schemas.microsoft.com/office/drawing/2014/main" id="{6028AD12-C38F-0240-9B8A-23372651EFFB}"/>
              </a:ext>
            </a:extLst>
          </p:cNvPr>
          <p:cNvSpPr/>
          <p:nvPr/>
        </p:nvSpPr>
        <p:spPr>
          <a:xfrm rot="1800000">
            <a:off x="10096772" y="461940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id="{F956D85D-B034-31F3-5CA1-96DC5CB50C1E}"/>
              </a:ext>
            </a:extLst>
          </p:cNvPr>
          <p:cNvSpPr/>
          <p:nvPr/>
        </p:nvSpPr>
        <p:spPr>
          <a:xfrm rot="1800000">
            <a:off x="10209487" y="468866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riangle isocèle 54">
            <a:extLst>
              <a:ext uri="{FF2B5EF4-FFF2-40B4-BE49-F238E27FC236}">
                <a16:creationId xmlns:a16="http://schemas.microsoft.com/office/drawing/2014/main" id="{42A004DF-E5CA-2EE0-E680-B293AAB32515}"/>
              </a:ext>
            </a:extLst>
          </p:cNvPr>
          <p:cNvSpPr/>
          <p:nvPr/>
        </p:nvSpPr>
        <p:spPr>
          <a:xfrm rot="1800000">
            <a:off x="10275754" y="4728774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5DCF84-17F6-2943-6141-151792847E7B}"/>
              </a:ext>
            </a:extLst>
          </p:cNvPr>
          <p:cNvSpPr/>
          <p:nvPr/>
        </p:nvSpPr>
        <p:spPr>
          <a:xfrm>
            <a:off x="2491763" y="407886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8AAD4E5-EB9A-2CFC-136D-79ED6A1FB0F4}"/>
              </a:ext>
            </a:extLst>
          </p:cNvPr>
          <p:cNvSpPr/>
          <p:nvPr/>
        </p:nvSpPr>
        <p:spPr>
          <a:xfrm>
            <a:off x="2491763" y="4264487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CA65CD9-31F2-8CFD-0EFA-BDB4BF3AD7C2}"/>
              </a:ext>
            </a:extLst>
          </p:cNvPr>
          <p:cNvSpPr/>
          <p:nvPr/>
        </p:nvSpPr>
        <p:spPr>
          <a:xfrm>
            <a:off x="2305120" y="4243735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7537F44-50C0-2508-C847-167C24C43708}"/>
              </a:ext>
            </a:extLst>
          </p:cNvPr>
          <p:cNvSpPr/>
          <p:nvPr/>
        </p:nvSpPr>
        <p:spPr>
          <a:xfrm>
            <a:off x="2305890" y="4151282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BD6C95-AB6A-D87D-F518-7C6F14CF41B2}"/>
              </a:ext>
            </a:extLst>
          </p:cNvPr>
          <p:cNvSpPr/>
          <p:nvPr/>
        </p:nvSpPr>
        <p:spPr>
          <a:xfrm>
            <a:off x="2305120" y="4292071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630E87-5D19-0773-F705-F320476E96B0}"/>
              </a:ext>
            </a:extLst>
          </p:cNvPr>
          <p:cNvSpPr/>
          <p:nvPr/>
        </p:nvSpPr>
        <p:spPr>
          <a:xfrm rot="17897368">
            <a:off x="1697176" y="4510916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5925D5-9C13-E565-A18C-B3F82DFE5B42}"/>
              </a:ext>
            </a:extLst>
          </p:cNvPr>
          <p:cNvSpPr/>
          <p:nvPr/>
        </p:nvSpPr>
        <p:spPr>
          <a:xfrm rot="17897368">
            <a:off x="1658261" y="4489939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042C91-DBB1-F7B5-1A42-CA6F05120789}"/>
              </a:ext>
            </a:extLst>
          </p:cNvPr>
          <p:cNvSpPr/>
          <p:nvPr/>
        </p:nvSpPr>
        <p:spPr>
          <a:xfrm rot="17897368">
            <a:off x="1820877" y="4578031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491FCD-CCD2-9C79-0581-99346FED3CD8}"/>
              </a:ext>
            </a:extLst>
          </p:cNvPr>
          <p:cNvSpPr/>
          <p:nvPr/>
        </p:nvSpPr>
        <p:spPr>
          <a:xfrm rot="17897368">
            <a:off x="1651622" y="4693612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7E38F1-6C34-CCDE-0520-4742C5813111}"/>
              </a:ext>
            </a:extLst>
          </p:cNvPr>
          <p:cNvSpPr/>
          <p:nvPr/>
        </p:nvSpPr>
        <p:spPr>
          <a:xfrm rot="17897368">
            <a:off x="1548368" y="463251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9D836BCD-3104-2D06-776F-B55778885389}"/>
              </a:ext>
            </a:extLst>
          </p:cNvPr>
          <p:cNvSpPr/>
          <p:nvPr/>
        </p:nvSpPr>
        <p:spPr>
          <a:xfrm rot="16200000">
            <a:off x="11233492" y="397832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riangle isocèle 66">
            <a:extLst>
              <a:ext uri="{FF2B5EF4-FFF2-40B4-BE49-F238E27FC236}">
                <a16:creationId xmlns:a16="http://schemas.microsoft.com/office/drawing/2014/main" id="{9323B02B-A179-E4E4-8FAB-E13A688C633F}"/>
              </a:ext>
            </a:extLst>
          </p:cNvPr>
          <p:cNvSpPr/>
          <p:nvPr/>
        </p:nvSpPr>
        <p:spPr>
          <a:xfrm rot="5400000">
            <a:off x="10803723" y="404615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riangle rectangle 67">
            <a:extLst>
              <a:ext uri="{FF2B5EF4-FFF2-40B4-BE49-F238E27FC236}">
                <a16:creationId xmlns:a16="http://schemas.microsoft.com/office/drawing/2014/main" id="{FB35D2EA-5F58-C665-E9D4-A6705F0E7D31}"/>
              </a:ext>
            </a:extLst>
          </p:cNvPr>
          <p:cNvSpPr/>
          <p:nvPr/>
        </p:nvSpPr>
        <p:spPr>
          <a:xfrm flipH="1">
            <a:off x="3777869" y="5006073"/>
            <a:ext cx="5719308" cy="423424"/>
          </a:xfrm>
          <a:prstGeom prst="rtTriangle">
            <a:avLst/>
          </a:prstGeom>
          <a:gradFill flip="none" rotWithShape="1">
            <a:gsLst>
              <a:gs pos="91000">
                <a:srgbClr val="00B050"/>
              </a:gs>
              <a:gs pos="0">
                <a:srgbClr val="C00000"/>
              </a:gs>
              <a:gs pos="66000">
                <a:srgbClr val="FFC000"/>
              </a:gs>
              <a:gs pos="36000">
                <a:srgbClr val="F77A0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46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8089725" cy="560387"/>
          </a:xfrm>
        </p:spPr>
        <p:txBody>
          <a:bodyPr/>
          <a:lstStyle/>
          <a:p>
            <a:r>
              <a:rPr lang="fr-FR" sz="2800" dirty="0" err="1"/>
              <a:t>Neutralization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one of the </a:t>
            </a:r>
            <a:r>
              <a:rPr lang="fr-FR" sz="2800" dirty="0" err="1"/>
              <a:t>many</a:t>
            </a:r>
            <a:r>
              <a:rPr lang="fr-FR" sz="2800" dirty="0"/>
              <a:t> </a:t>
            </a:r>
            <a:r>
              <a:rPr lang="fr-FR" sz="2800" dirty="0" err="1"/>
              <a:t>antibody</a:t>
            </a:r>
            <a:r>
              <a:rPr lang="fr-FR" sz="2800" dirty="0"/>
              <a:t> </a:t>
            </a:r>
            <a:r>
              <a:rPr lang="fr-FR" sz="2800" dirty="0" err="1"/>
              <a:t>functions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0F418D-4F91-04D5-B51C-B3EB9E8C3A0A}"/>
              </a:ext>
            </a:extLst>
          </p:cNvPr>
          <p:cNvSpPr txBox="1"/>
          <p:nvPr/>
        </p:nvSpPr>
        <p:spPr>
          <a:xfrm>
            <a:off x="0" y="6463526"/>
            <a:ext cx="4511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Robert-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Guroff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et al,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Nature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1985 (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https://doi.org/10.1038/316072a0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1FBFB2-00A0-B996-9A58-37ABCAF36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5350"/>
          <a:stretch/>
        </p:blipFill>
        <p:spPr>
          <a:xfrm>
            <a:off x="1127448" y="1556792"/>
            <a:ext cx="9756922" cy="43924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93F30-3D0E-0949-9137-687A071333F8}"/>
              </a:ext>
            </a:extLst>
          </p:cNvPr>
          <p:cNvSpPr/>
          <p:nvPr/>
        </p:nvSpPr>
        <p:spPr>
          <a:xfrm>
            <a:off x="1775520" y="1052736"/>
            <a:ext cx="3924000" cy="576064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Neutralization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80D07-A9AE-131B-1F10-13002B05F886}"/>
              </a:ext>
            </a:extLst>
          </p:cNvPr>
          <p:cNvSpPr/>
          <p:nvPr/>
        </p:nvSpPr>
        <p:spPr>
          <a:xfrm>
            <a:off x="6312024" y="1052736"/>
            <a:ext cx="3924000" cy="576064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Neutralization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BBBD97-3E38-DE43-CD29-948E7FF2145F}"/>
              </a:ext>
            </a:extLst>
          </p:cNvPr>
          <p:cNvSpPr txBox="1"/>
          <p:nvPr/>
        </p:nvSpPr>
        <p:spPr>
          <a:xfrm>
            <a:off x="10812524" y="386855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Target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cell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482D529-6054-E737-AF33-BD2D530A0653}"/>
              </a:ext>
            </a:extLst>
          </p:cNvPr>
          <p:cNvCxnSpPr/>
          <p:nvPr/>
        </p:nvCxnSpPr>
        <p:spPr>
          <a:xfrm flipV="1">
            <a:off x="10092282" y="5013176"/>
            <a:ext cx="1116286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0CFF7B5-45D8-EB2D-66AC-D8D02229EE4C}"/>
              </a:ext>
            </a:extLst>
          </p:cNvPr>
          <p:cNvCxnSpPr>
            <a:cxnSpLocks/>
          </p:cNvCxnSpPr>
          <p:nvPr/>
        </p:nvCxnSpPr>
        <p:spPr>
          <a:xfrm>
            <a:off x="11208568" y="4507379"/>
            <a:ext cx="0" cy="5057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35FF1-9A85-6341-65D3-A15228A178E5}"/>
              </a:ext>
            </a:extLst>
          </p:cNvPr>
          <p:cNvSpPr txBox="1"/>
          <p:nvPr/>
        </p:nvSpPr>
        <p:spPr>
          <a:xfrm>
            <a:off x="467823" y="3204527"/>
            <a:ext cx="105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Viral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receptor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1393EB9-E4D3-BD5B-05D4-520CD936DE10}"/>
              </a:ext>
            </a:extLst>
          </p:cNvPr>
          <p:cNvCxnSpPr>
            <a:cxnSpLocks/>
          </p:cNvCxnSpPr>
          <p:nvPr/>
        </p:nvCxnSpPr>
        <p:spPr>
          <a:xfrm flipH="1" flipV="1">
            <a:off x="996331" y="4365104"/>
            <a:ext cx="923205" cy="648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9653912-DCE3-6B3A-EC91-E90F160A0A93}"/>
              </a:ext>
            </a:extLst>
          </p:cNvPr>
          <p:cNvCxnSpPr>
            <a:cxnSpLocks/>
          </p:cNvCxnSpPr>
          <p:nvPr/>
        </p:nvCxnSpPr>
        <p:spPr>
          <a:xfrm>
            <a:off x="996331" y="3859307"/>
            <a:ext cx="0" cy="5057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6D24EBBF-0CF3-2916-043A-4ECB1B97F039}"/>
              </a:ext>
            </a:extLst>
          </p:cNvPr>
          <p:cNvSpPr/>
          <p:nvPr/>
        </p:nvSpPr>
        <p:spPr>
          <a:xfrm>
            <a:off x="5568950" y="2410283"/>
            <a:ext cx="2183570" cy="1594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52597E-1A38-ADD9-7B7B-5809145C9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80D03-2DD0-280E-28CA-8F477708CB59}"/>
              </a:ext>
            </a:extLst>
          </p:cNvPr>
          <p:cNvSpPr/>
          <p:nvPr/>
        </p:nvSpPr>
        <p:spPr>
          <a:xfrm>
            <a:off x="1981251" y="5504029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6EA9717-F741-E194-7E50-593781A86DBF}"/>
              </a:ext>
            </a:extLst>
          </p:cNvPr>
          <p:cNvCxnSpPr>
            <a:cxnSpLocks/>
          </p:cNvCxnSpPr>
          <p:nvPr/>
        </p:nvCxnSpPr>
        <p:spPr>
          <a:xfrm>
            <a:off x="2125267" y="5648045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EB2AB83-73E6-41CD-86D5-A07819CF6368}"/>
              </a:ext>
            </a:extLst>
          </p:cNvPr>
          <p:cNvCxnSpPr>
            <a:cxnSpLocks/>
          </p:cNvCxnSpPr>
          <p:nvPr/>
        </p:nvCxnSpPr>
        <p:spPr>
          <a:xfrm flipV="1">
            <a:off x="320538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4D6E418-8B0F-46B3-DE0E-A032DCDF1CF3}"/>
              </a:ext>
            </a:extLst>
          </p:cNvPr>
          <p:cNvCxnSpPr>
            <a:cxnSpLocks/>
          </p:cNvCxnSpPr>
          <p:nvPr/>
        </p:nvCxnSpPr>
        <p:spPr>
          <a:xfrm flipV="1">
            <a:off x="421349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9A947FF-08DE-47F1-A2E4-2DE417FBFA4E}"/>
              </a:ext>
            </a:extLst>
          </p:cNvPr>
          <p:cNvCxnSpPr>
            <a:cxnSpLocks/>
          </p:cNvCxnSpPr>
          <p:nvPr/>
        </p:nvCxnSpPr>
        <p:spPr>
          <a:xfrm flipV="1">
            <a:off x="5221611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2FCF548-5050-F0DC-7974-1429EB994B37}"/>
              </a:ext>
            </a:extLst>
          </p:cNvPr>
          <p:cNvCxnSpPr>
            <a:cxnSpLocks/>
          </p:cNvCxnSpPr>
          <p:nvPr/>
        </p:nvCxnSpPr>
        <p:spPr>
          <a:xfrm flipV="1">
            <a:off x="6229723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04F95E0-9F5F-89FF-6756-5C533FF77493}"/>
              </a:ext>
            </a:extLst>
          </p:cNvPr>
          <p:cNvCxnSpPr>
            <a:cxnSpLocks/>
          </p:cNvCxnSpPr>
          <p:nvPr/>
        </p:nvCxnSpPr>
        <p:spPr>
          <a:xfrm flipV="1">
            <a:off x="7237835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0C8D889-7C9D-E8C0-97E4-CAB365FB2379}"/>
              </a:ext>
            </a:extLst>
          </p:cNvPr>
          <p:cNvCxnSpPr>
            <a:cxnSpLocks/>
          </p:cNvCxnSpPr>
          <p:nvPr/>
        </p:nvCxnSpPr>
        <p:spPr>
          <a:xfrm flipV="1">
            <a:off x="8245947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3C0236-EA7E-6C6C-2BA7-D428C4E6B4E1}"/>
              </a:ext>
            </a:extLst>
          </p:cNvPr>
          <p:cNvCxnSpPr>
            <a:cxnSpLocks/>
          </p:cNvCxnSpPr>
          <p:nvPr/>
        </p:nvCxnSpPr>
        <p:spPr>
          <a:xfrm flipV="1">
            <a:off x="9254059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BED4BB3-CBD8-3A18-FA20-63E4BBA1212E}"/>
              </a:ext>
            </a:extLst>
          </p:cNvPr>
          <p:cNvSpPr txBox="1"/>
          <p:nvPr/>
        </p:nvSpPr>
        <p:spPr>
          <a:xfrm>
            <a:off x="2691688" y="5847767"/>
            <a:ext cx="102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35DC43-1D64-22A7-9BFD-00F0D38E972B}"/>
              </a:ext>
            </a:extLst>
          </p:cNvPr>
          <p:cNvSpPr txBox="1"/>
          <p:nvPr/>
        </p:nvSpPr>
        <p:spPr>
          <a:xfrm>
            <a:off x="400414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689A054-6924-1552-0C02-DCB514F3F6B1}"/>
              </a:ext>
            </a:extLst>
          </p:cNvPr>
          <p:cNvSpPr txBox="1"/>
          <p:nvPr/>
        </p:nvSpPr>
        <p:spPr>
          <a:xfrm>
            <a:off x="4560838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825081-D30E-2203-5368-45A2D8F3A837}"/>
              </a:ext>
            </a:extLst>
          </p:cNvPr>
          <p:cNvSpPr txBox="1"/>
          <p:nvPr/>
        </p:nvSpPr>
        <p:spPr>
          <a:xfrm>
            <a:off x="5032045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05F3D8-07C4-EF0B-8560-537E4D98976E}"/>
              </a:ext>
            </a:extLst>
          </p:cNvPr>
          <p:cNvSpPr txBox="1"/>
          <p:nvPr/>
        </p:nvSpPr>
        <p:spPr>
          <a:xfrm>
            <a:off x="556895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DCE944-2F95-86E6-D6CF-E57083E461EB}"/>
              </a:ext>
            </a:extLst>
          </p:cNvPr>
          <p:cNvSpPr txBox="1"/>
          <p:nvPr/>
        </p:nvSpPr>
        <p:spPr>
          <a:xfrm>
            <a:off x="7599660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45B6A42-3652-E206-EC84-D39A03AD2528}"/>
              </a:ext>
            </a:extLst>
          </p:cNvPr>
          <p:cNvSpPr txBox="1"/>
          <p:nvPr/>
        </p:nvSpPr>
        <p:spPr>
          <a:xfrm>
            <a:off x="904470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A496D59-9F4D-04CA-E1E6-E297614555B7}"/>
              </a:ext>
            </a:extLst>
          </p:cNvPr>
          <p:cNvSpPr txBox="1"/>
          <p:nvPr/>
        </p:nvSpPr>
        <p:spPr>
          <a:xfrm>
            <a:off x="5702856" y="6241718"/>
            <a:ext cx="2049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months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post infection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38D4D6E-37CC-2D15-A5BF-32B3D3D6170A}"/>
              </a:ext>
            </a:extLst>
          </p:cNvPr>
          <p:cNvCxnSpPr>
            <a:cxnSpLocks/>
          </p:cNvCxnSpPr>
          <p:nvPr/>
        </p:nvCxnSpPr>
        <p:spPr>
          <a:xfrm flipV="1">
            <a:off x="4760696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E2B774E-A215-15B1-7A3E-65D182C0619E}"/>
              </a:ext>
            </a:extLst>
          </p:cNvPr>
          <p:cNvCxnSpPr>
            <a:cxnSpLocks/>
          </p:cNvCxnSpPr>
          <p:nvPr/>
        </p:nvCxnSpPr>
        <p:spPr>
          <a:xfrm flipV="1">
            <a:off x="5768808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C5074AE-6FE9-82D6-009A-C4F5BB32AC5C}"/>
              </a:ext>
            </a:extLst>
          </p:cNvPr>
          <p:cNvCxnSpPr>
            <a:cxnSpLocks/>
          </p:cNvCxnSpPr>
          <p:nvPr/>
        </p:nvCxnSpPr>
        <p:spPr>
          <a:xfrm flipV="1">
            <a:off x="6776920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2566FE5-9836-CF67-55EE-174F6171DA11}"/>
              </a:ext>
            </a:extLst>
          </p:cNvPr>
          <p:cNvCxnSpPr>
            <a:cxnSpLocks/>
          </p:cNvCxnSpPr>
          <p:nvPr/>
        </p:nvCxnSpPr>
        <p:spPr>
          <a:xfrm flipV="1">
            <a:off x="7785032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CA541E7-4DF3-A975-7B1F-1A3BBF71298C}"/>
              </a:ext>
            </a:extLst>
          </p:cNvPr>
          <p:cNvCxnSpPr>
            <a:cxnSpLocks/>
          </p:cNvCxnSpPr>
          <p:nvPr/>
        </p:nvCxnSpPr>
        <p:spPr>
          <a:xfrm flipV="1">
            <a:off x="8793144" y="5547741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81FDFD9-2A6C-11E8-124A-6FD4FE50310C}"/>
              </a:ext>
            </a:extLst>
          </p:cNvPr>
          <p:cNvSpPr txBox="1"/>
          <p:nvPr/>
        </p:nvSpPr>
        <p:spPr>
          <a:xfrm>
            <a:off x="805031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34E259-5270-03FE-3F5D-955B604F3D3F}"/>
              </a:ext>
            </a:extLst>
          </p:cNvPr>
          <p:cNvSpPr txBox="1"/>
          <p:nvPr/>
        </p:nvSpPr>
        <p:spPr>
          <a:xfrm>
            <a:off x="7028483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531368-D5F8-18A5-0FDA-64608FC2B47D}"/>
              </a:ext>
            </a:extLst>
          </p:cNvPr>
          <p:cNvSpPr txBox="1"/>
          <p:nvPr/>
        </p:nvSpPr>
        <p:spPr>
          <a:xfrm>
            <a:off x="601638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A8A6F9-4B47-D8E7-002E-46273EF50487}"/>
              </a:ext>
            </a:extLst>
          </p:cNvPr>
          <p:cNvSpPr txBox="1"/>
          <p:nvPr/>
        </p:nvSpPr>
        <p:spPr>
          <a:xfrm>
            <a:off x="6553287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ED86712A-A3FF-BB61-D821-425CAF9DD1CD}"/>
              </a:ext>
            </a:extLst>
          </p:cNvPr>
          <p:cNvSpPr/>
          <p:nvPr/>
        </p:nvSpPr>
        <p:spPr>
          <a:xfrm>
            <a:off x="4130021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0698EF29-EE7A-50B2-73F1-0C81F9E54BC8}"/>
              </a:ext>
            </a:extLst>
          </p:cNvPr>
          <p:cNvSpPr/>
          <p:nvPr/>
        </p:nvSpPr>
        <p:spPr>
          <a:xfrm>
            <a:off x="5129000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1EE4F1AC-3B19-3863-D63E-E45FD14B874C}"/>
              </a:ext>
            </a:extLst>
          </p:cNvPr>
          <p:cNvSpPr/>
          <p:nvPr/>
        </p:nvSpPr>
        <p:spPr>
          <a:xfrm>
            <a:off x="5685299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C8EA418-8E1F-A3C5-D681-FF7E71E6A4C8}"/>
              </a:ext>
            </a:extLst>
          </p:cNvPr>
          <p:cNvSpPr/>
          <p:nvPr/>
        </p:nvSpPr>
        <p:spPr>
          <a:xfrm>
            <a:off x="7144832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6A2BE08F-8C8D-A327-DC91-CD7F7773C414}"/>
              </a:ext>
            </a:extLst>
          </p:cNvPr>
          <p:cNvSpPr/>
          <p:nvPr/>
        </p:nvSpPr>
        <p:spPr>
          <a:xfrm>
            <a:off x="4677187" y="4689769"/>
            <a:ext cx="180000" cy="2160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lèche : bas 47">
            <a:extLst>
              <a:ext uri="{FF2B5EF4-FFF2-40B4-BE49-F238E27FC236}">
                <a16:creationId xmlns:a16="http://schemas.microsoft.com/office/drawing/2014/main" id="{02D77E81-F9DF-C2D7-998C-72ADDCFC4B9B}"/>
              </a:ext>
            </a:extLst>
          </p:cNvPr>
          <p:cNvSpPr/>
          <p:nvPr/>
        </p:nvSpPr>
        <p:spPr>
          <a:xfrm>
            <a:off x="7691998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lèche : bas 48">
            <a:extLst>
              <a:ext uri="{FF2B5EF4-FFF2-40B4-BE49-F238E27FC236}">
                <a16:creationId xmlns:a16="http://schemas.microsoft.com/office/drawing/2014/main" id="{8131B931-A9A4-12D4-AD42-0AF185721190}"/>
              </a:ext>
            </a:extLst>
          </p:cNvPr>
          <p:cNvSpPr/>
          <p:nvPr/>
        </p:nvSpPr>
        <p:spPr>
          <a:xfrm>
            <a:off x="8143811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96664D98-B682-6992-E256-92B46F735ABE}"/>
              </a:ext>
            </a:extLst>
          </p:cNvPr>
          <p:cNvSpPr/>
          <p:nvPr/>
        </p:nvSpPr>
        <p:spPr>
          <a:xfrm>
            <a:off x="9149744" y="4691101"/>
            <a:ext cx="180000" cy="21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063AB69-0000-A8E5-C6E0-974E2E280B90}"/>
              </a:ext>
            </a:extLst>
          </p:cNvPr>
          <p:cNvSpPr txBox="1"/>
          <p:nvPr/>
        </p:nvSpPr>
        <p:spPr>
          <a:xfrm>
            <a:off x="8547512" y="5885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52" name="Titre 5">
            <a:extLst>
              <a:ext uri="{FF2B5EF4-FFF2-40B4-BE49-F238E27FC236}">
                <a16:creationId xmlns:a16="http://schemas.microsoft.com/office/drawing/2014/main" id="{7BD152DF-BA23-E677-C63C-5ED356A1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016" y="192812"/>
            <a:ext cx="7886700" cy="560387"/>
          </a:xfrm>
        </p:spPr>
        <p:txBody>
          <a:bodyPr/>
          <a:lstStyle/>
          <a:p>
            <a:pPr algn="ctr"/>
            <a:r>
              <a:rPr lang="fr-FR" sz="2800" dirty="0"/>
              <a:t>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8 </a:t>
            </a:r>
            <a:r>
              <a:rPr lang="fr-FR" sz="2800" dirty="0" err="1"/>
              <a:t>timepoints</a:t>
            </a:r>
            <a:r>
              <a:rPr lang="fr-FR" sz="2800" dirty="0"/>
              <a:t> </a:t>
            </a:r>
            <a:r>
              <a:rPr lang="fr-FR" sz="2800" dirty="0" err="1"/>
              <a:t>were</a:t>
            </a:r>
            <a:r>
              <a:rPr lang="fr-FR" sz="2800" dirty="0"/>
              <a:t> </a:t>
            </a:r>
            <a:r>
              <a:rPr lang="fr-FR" sz="2800" dirty="0" err="1"/>
              <a:t>analyzed</a:t>
            </a:r>
            <a:endParaRPr lang="fr-FR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D408CB-2640-0624-8631-40809954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70" y="3957712"/>
            <a:ext cx="1494017" cy="1728192"/>
          </a:xfrm>
          <a:prstGeom prst="rect">
            <a:avLst/>
          </a:prstGeom>
        </p:spPr>
      </p:pic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DD690CC4-336A-EB28-C9F7-12639E2E83B3}"/>
              </a:ext>
            </a:extLst>
          </p:cNvPr>
          <p:cNvSpPr/>
          <p:nvPr/>
        </p:nvSpPr>
        <p:spPr>
          <a:xfrm rot="16200000">
            <a:off x="2663885" y="4170578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64C273C0-8F40-BB1E-CEFE-EB1BF87838F8}"/>
              </a:ext>
            </a:extLst>
          </p:cNvPr>
          <p:cNvSpPr/>
          <p:nvPr/>
        </p:nvSpPr>
        <p:spPr>
          <a:xfrm rot="5400000">
            <a:off x="2231834" y="409857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0D411809-E2A1-9AB2-45A9-03DC46A1D7E4}"/>
              </a:ext>
            </a:extLst>
          </p:cNvPr>
          <p:cNvSpPr/>
          <p:nvPr/>
        </p:nvSpPr>
        <p:spPr>
          <a:xfrm rot="12615297">
            <a:off x="1886782" y="4420480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2E56659-C036-7E30-32F4-F38FF4CE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242" y="3860571"/>
            <a:ext cx="1494017" cy="1728192"/>
          </a:xfrm>
          <a:prstGeom prst="rect">
            <a:avLst/>
          </a:prstGeom>
        </p:spPr>
      </p:pic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9406F025-A488-95D4-9735-D76926CD3587}"/>
              </a:ext>
            </a:extLst>
          </p:cNvPr>
          <p:cNvSpPr/>
          <p:nvPr/>
        </p:nvSpPr>
        <p:spPr>
          <a:xfrm rot="16200000">
            <a:off x="11238457" y="407343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EF5D9667-4B21-A6E2-3848-6AA429A6445A}"/>
              </a:ext>
            </a:extLst>
          </p:cNvPr>
          <p:cNvSpPr/>
          <p:nvPr/>
        </p:nvSpPr>
        <p:spPr>
          <a:xfrm rot="16200000">
            <a:off x="11238458" y="416492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56B8B6FA-6CF1-87C1-9851-1A4AFC9C6DD1}"/>
              </a:ext>
            </a:extLst>
          </p:cNvPr>
          <p:cNvSpPr/>
          <p:nvPr/>
        </p:nvSpPr>
        <p:spPr>
          <a:xfrm rot="5400000">
            <a:off x="10806406" y="4001430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AF26A7AF-1A4C-AA9A-E852-9F7411BECF6A}"/>
              </a:ext>
            </a:extLst>
          </p:cNvPr>
          <p:cNvSpPr/>
          <p:nvPr/>
        </p:nvSpPr>
        <p:spPr>
          <a:xfrm rot="5400000">
            <a:off x="10806405" y="412135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F590566E-5F3D-D282-D0FF-6E25DE48BE7B}"/>
              </a:ext>
            </a:extLst>
          </p:cNvPr>
          <p:cNvSpPr/>
          <p:nvPr/>
        </p:nvSpPr>
        <p:spPr>
          <a:xfrm rot="5400000">
            <a:off x="10806404" y="417829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E56E1A6A-7B80-0693-E706-E0BAD2DB234C}"/>
              </a:ext>
            </a:extLst>
          </p:cNvPr>
          <p:cNvSpPr/>
          <p:nvPr/>
        </p:nvSpPr>
        <p:spPr>
          <a:xfrm rot="12615297">
            <a:off x="10507867" y="435298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36B33859-63CF-0E1E-58ED-153928109C41}"/>
              </a:ext>
            </a:extLst>
          </p:cNvPr>
          <p:cNvSpPr/>
          <p:nvPr/>
        </p:nvSpPr>
        <p:spPr>
          <a:xfrm rot="12615297">
            <a:off x="10371189" y="427769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55182733-6DEF-69EB-6796-FF4F9E536757}"/>
              </a:ext>
            </a:extLst>
          </p:cNvPr>
          <p:cNvSpPr/>
          <p:nvPr/>
        </p:nvSpPr>
        <p:spPr>
          <a:xfrm rot="12615297">
            <a:off x="10461354" y="432333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A7D63F19-2EC4-34DC-C326-736A66C20604}"/>
              </a:ext>
            </a:extLst>
          </p:cNvPr>
          <p:cNvSpPr/>
          <p:nvPr/>
        </p:nvSpPr>
        <p:spPr>
          <a:xfrm rot="12615297">
            <a:off x="10327538" y="425286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riangle isocèle 52">
            <a:extLst>
              <a:ext uri="{FF2B5EF4-FFF2-40B4-BE49-F238E27FC236}">
                <a16:creationId xmlns:a16="http://schemas.microsoft.com/office/drawing/2014/main" id="{6028AD12-C38F-0240-9B8A-23372651EFFB}"/>
              </a:ext>
            </a:extLst>
          </p:cNvPr>
          <p:cNvSpPr/>
          <p:nvPr/>
        </p:nvSpPr>
        <p:spPr>
          <a:xfrm rot="1800000">
            <a:off x="10096772" y="461940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id="{F956D85D-B034-31F3-5CA1-96DC5CB50C1E}"/>
              </a:ext>
            </a:extLst>
          </p:cNvPr>
          <p:cNvSpPr/>
          <p:nvPr/>
        </p:nvSpPr>
        <p:spPr>
          <a:xfrm rot="1800000">
            <a:off x="10209487" y="468866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riangle isocèle 54">
            <a:extLst>
              <a:ext uri="{FF2B5EF4-FFF2-40B4-BE49-F238E27FC236}">
                <a16:creationId xmlns:a16="http://schemas.microsoft.com/office/drawing/2014/main" id="{42A004DF-E5CA-2EE0-E680-B293AAB32515}"/>
              </a:ext>
            </a:extLst>
          </p:cNvPr>
          <p:cNvSpPr/>
          <p:nvPr/>
        </p:nvSpPr>
        <p:spPr>
          <a:xfrm rot="1800000">
            <a:off x="10275754" y="4728774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5DCF84-17F6-2943-6141-151792847E7B}"/>
              </a:ext>
            </a:extLst>
          </p:cNvPr>
          <p:cNvSpPr/>
          <p:nvPr/>
        </p:nvSpPr>
        <p:spPr>
          <a:xfrm>
            <a:off x="2491763" y="407886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8AAD4E5-EB9A-2CFC-136D-79ED6A1FB0F4}"/>
              </a:ext>
            </a:extLst>
          </p:cNvPr>
          <p:cNvSpPr/>
          <p:nvPr/>
        </p:nvSpPr>
        <p:spPr>
          <a:xfrm>
            <a:off x="2491763" y="4264487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CA65CD9-31F2-8CFD-0EFA-BDB4BF3AD7C2}"/>
              </a:ext>
            </a:extLst>
          </p:cNvPr>
          <p:cNvSpPr/>
          <p:nvPr/>
        </p:nvSpPr>
        <p:spPr>
          <a:xfrm>
            <a:off x="2305120" y="4243735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7537F44-50C0-2508-C847-167C24C43708}"/>
              </a:ext>
            </a:extLst>
          </p:cNvPr>
          <p:cNvSpPr/>
          <p:nvPr/>
        </p:nvSpPr>
        <p:spPr>
          <a:xfrm>
            <a:off x="2305890" y="4151282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BD6C95-AB6A-D87D-F518-7C6F14CF41B2}"/>
              </a:ext>
            </a:extLst>
          </p:cNvPr>
          <p:cNvSpPr/>
          <p:nvPr/>
        </p:nvSpPr>
        <p:spPr>
          <a:xfrm>
            <a:off x="2305120" y="4292071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630E87-5D19-0773-F705-F320476E96B0}"/>
              </a:ext>
            </a:extLst>
          </p:cNvPr>
          <p:cNvSpPr/>
          <p:nvPr/>
        </p:nvSpPr>
        <p:spPr>
          <a:xfrm rot="17897368">
            <a:off x="1697176" y="4510916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5925D5-9C13-E565-A18C-B3F82DFE5B42}"/>
              </a:ext>
            </a:extLst>
          </p:cNvPr>
          <p:cNvSpPr/>
          <p:nvPr/>
        </p:nvSpPr>
        <p:spPr>
          <a:xfrm rot="17897368">
            <a:off x="1658261" y="4489939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042C91-DBB1-F7B5-1A42-CA6F05120789}"/>
              </a:ext>
            </a:extLst>
          </p:cNvPr>
          <p:cNvSpPr/>
          <p:nvPr/>
        </p:nvSpPr>
        <p:spPr>
          <a:xfrm rot="17897368">
            <a:off x="1820877" y="4578031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491FCD-CCD2-9C79-0581-99346FED3CD8}"/>
              </a:ext>
            </a:extLst>
          </p:cNvPr>
          <p:cNvSpPr/>
          <p:nvPr/>
        </p:nvSpPr>
        <p:spPr>
          <a:xfrm rot="17897368">
            <a:off x="1651622" y="4693612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87E38F1-6C34-CCDE-0520-4742C5813111}"/>
              </a:ext>
            </a:extLst>
          </p:cNvPr>
          <p:cNvSpPr/>
          <p:nvPr/>
        </p:nvSpPr>
        <p:spPr>
          <a:xfrm rot="17897368">
            <a:off x="1548368" y="463251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9D836BCD-3104-2D06-776F-B55778885389}"/>
              </a:ext>
            </a:extLst>
          </p:cNvPr>
          <p:cNvSpPr/>
          <p:nvPr/>
        </p:nvSpPr>
        <p:spPr>
          <a:xfrm rot="16200000">
            <a:off x="11233492" y="397832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riangle isocèle 66">
            <a:extLst>
              <a:ext uri="{FF2B5EF4-FFF2-40B4-BE49-F238E27FC236}">
                <a16:creationId xmlns:a16="http://schemas.microsoft.com/office/drawing/2014/main" id="{9323B02B-A179-E4E4-8FAB-E13A688C633F}"/>
              </a:ext>
            </a:extLst>
          </p:cNvPr>
          <p:cNvSpPr/>
          <p:nvPr/>
        </p:nvSpPr>
        <p:spPr>
          <a:xfrm rot="5400000">
            <a:off x="10803723" y="404615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riangle rectangle 67">
            <a:extLst>
              <a:ext uri="{FF2B5EF4-FFF2-40B4-BE49-F238E27FC236}">
                <a16:creationId xmlns:a16="http://schemas.microsoft.com/office/drawing/2014/main" id="{FB35D2EA-5F58-C665-E9D4-A6705F0E7D31}"/>
              </a:ext>
            </a:extLst>
          </p:cNvPr>
          <p:cNvSpPr/>
          <p:nvPr/>
        </p:nvSpPr>
        <p:spPr>
          <a:xfrm flipH="1">
            <a:off x="3777869" y="5006073"/>
            <a:ext cx="5719308" cy="423424"/>
          </a:xfrm>
          <a:prstGeom prst="rtTriangle">
            <a:avLst/>
          </a:prstGeom>
          <a:gradFill flip="none" rotWithShape="1">
            <a:gsLst>
              <a:gs pos="91000">
                <a:srgbClr val="00B050"/>
              </a:gs>
              <a:gs pos="0">
                <a:srgbClr val="C00000"/>
              </a:gs>
              <a:gs pos="66000">
                <a:srgbClr val="FFC000"/>
              </a:gs>
              <a:gs pos="36000">
                <a:srgbClr val="F77A0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24CC7140-B94D-00CC-7A64-CB28132526DD}"/>
              </a:ext>
            </a:extLst>
          </p:cNvPr>
          <p:cNvGrpSpPr/>
          <p:nvPr/>
        </p:nvGrpSpPr>
        <p:grpSpPr>
          <a:xfrm>
            <a:off x="5645351" y="2563539"/>
            <a:ext cx="1954309" cy="1394173"/>
            <a:chOff x="6950003" y="904811"/>
            <a:chExt cx="1954309" cy="1394173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978D8705-3065-8F31-385F-7F3B944B3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32150" r="72785" b="46850"/>
            <a:stretch/>
          </p:blipFill>
          <p:spPr>
            <a:xfrm>
              <a:off x="6950003" y="904811"/>
              <a:ext cx="1533514" cy="989363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8AAF96A2-270E-1A47-C961-37FA346AC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779" r="7514"/>
            <a:stretch/>
          </p:blipFill>
          <p:spPr>
            <a:xfrm>
              <a:off x="8342214" y="1025142"/>
              <a:ext cx="562098" cy="1273842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612999C-3371-9D28-848A-E505398F1444}"/>
                </a:ext>
              </a:extLst>
            </p:cNvPr>
            <p:cNvSpPr/>
            <p:nvPr/>
          </p:nvSpPr>
          <p:spPr>
            <a:xfrm>
              <a:off x="8112224" y="1894174"/>
              <a:ext cx="461938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55B599A2-F032-738A-9824-F278A88E95B5}"/>
              </a:ext>
            </a:extLst>
          </p:cNvPr>
          <p:cNvSpPr txBox="1"/>
          <p:nvPr/>
        </p:nvSpPr>
        <p:spPr>
          <a:xfrm flipH="1">
            <a:off x="8053144" y="1209954"/>
            <a:ext cx="1610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0703EE8-264A-CDAF-EEA1-F5E6ADF41FB4}"/>
              </a:ext>
            </a:extLst>
          </p:cNvPr>
          <p:cNvSpPr txBox="1"/>
          <p:nvPr/>
        </p:nvSpPr>
        <p:spPr>
          <a:xfrm flipH="1">
            <a:off x="4004147" y="1444498"/>
            <a:ext cx="151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B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9B2AAB6D-AECD-D407-6D25-074313C6937D}"/>
              </a:ext>
            </a:extLst>
          </p:cNvPr>
          <p:cNvCxnSpPr/>
          <p:nvPr/>
        </p:nvCxnSpPr>
        <p:spPr>
          <a:xfrm flipV="1">
            <a:off x="5309000" y="4004587"/>
            <a:ext cx="259950" cy="236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E184D167-D0B8-3187-7A49-F5908A8FBAED}"/>
              </a:ext>
            </a:extLst>
          </p:cNvPr>
          <p:cNvCxnSpPr/>
          <p:nvPr/>
        </p:nvCxnSpPr>
        <p:spPr>
          <a:xfrm flipH="1" flipV="1">
            <a:off x="5221611" y="2005135"/>
            <a:ext cx="293893" cy="30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0EE3AEFD-3464-88B5-42B6-E8C4AD771F69}"/>
              </a:ext>
            </a:extLst>
          </p:cNvPr>
          <p:cNvCxnSpPr>
            <a:cxnSpLocks/>
          </p:cNvCxnSpPr>
          <p:nvPr/>
        </p:nvCxnSpPr>
        <p:spPr>
          <a:xfrm flipH="1" flipV="1">
            <a:off x="7789504" y="3982997"/>
            <a:ext cx="259950" cy="2366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48914AF2-6647-2E2F-E624-44CBA5243BB3}"/>
              </a:ext>
            </a:extLst>
          </p:cNvPr>
          <p:cNvCxnSpPr>
            <a:cxnSpLocks/>
          </p:cNvCxnSpPr>
          <p:nvPr/>
        </p:nvCxnSpPr>
        <p:spPr>
          <a:xfrm flipV="1">
            <a:off x="7702115" y="1983545"/>
            <a:ext cx="293893" cy="30484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ccolade ouvrante 88">
            <a:extLst>
              <a:ext uri="{FF2B5EF4-FFF2-40B4-BE49-F238E27FC236}">
                <a16:creationId xmlns:a16="http://schemas.microsoft.com/office/drawing/2014/main" id="{A2538978-02E3-892C-2295-70765890BCD1}"/>
              </a:ext>
            </a:extLst>
          </p:cNvPr>
          <p:cNvSpPr/>
          <p:nvPr/>
        </p:nvSpPr>
        <p:spPr>
          <a:xfrm>
            <a:off x="9716505" y="957532"/>
            <a:ext cx="229752" cy="188055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E0740763-713E-4427-299E-04B9ABBCE10E}"/>
              </a:ext>
            </a:extLst>
          </p:cNvPr>
          <p:cNvSpPr txBox="1"/>
          <p:nvPr/>
        </p:nvSpPr>
        <p:spPr>
          <a:xfrm>
            <a:off x="10001867" y="1268236"/>
            <a:ext cx="15520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Alive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CD3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/CD14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CD19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/CD20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HIV positive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Accolade ouvrante 90">
            <a:extLst>
              <a:ext uri="{FF2B5EF4-FFF2-40B4-BE49-F238E27FC236}">
                <a16:creationId xmlns:a16="http://schemas.microsoft.com/office/drawing/2014/main" id="{D55E6FD2-C797-8D65-3B1B-F18454E29A36}"/>
              </a:ext>
            </a:extLst>
          </p:cNvPr>
          <p:cNvSpPr/>
          <p:nvPr/>
        </p:nvSpPr>
        <p:spPr>
          <a:xfrm flipH="1">
            <a:off x="3790298" y="957532"/>
            <a:ext cx="229752" cy="188055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D22D3729-B64E-5173-5494-B3EC5923CDD5}"/>
              </a:ext>
            </a:extLst>
          </p:cNvPr>
          <p:cNvSpPr txBox="1"/>
          <p:nvPr/>
        </p:nvSpPr>
        <p:spPr>
          <a:xfrm>
            <a:off x="1945043" y="1295694"/>
            <a:ext cx="1908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Alive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CD3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/CD14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CD19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/CD20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eventually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CD27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03475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0D4761-EF87-D294-48EE-1C39DCFB90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915326D-CF78-9849-AC9E-61E729CA93B4}"/>
              </a:ext>
            </a:extLst>
          </p:cNvPr>
          <p:cNvSpPr txBox="1">
            <a:spLocks/>
          </p:cNvSpPr>
          <p:nvPr/>
        </p:nvSpPr>
        <p:spPr bwMode="auto">
          <a:xfrm>
            <a:off x="1543051" y="341316"/>
            <a:ext cx="7886700" cy="56038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85141D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These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B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cells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came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from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all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sampled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5141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timepoints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85141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525FF47-ACB4-185E-EC55-156B59326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67" y="1938779"/>
            <a:ext cx="5567483" cy="37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1DDCF4E-CA27-CC58-F79D-DFC7D186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616914"/>
            <a:ext cx="58293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53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Some</a:t>
            </a:r>
            <a:r>
              <a:rPr lang="fr-FR" sz="2800" dirty="0"/>
              <a:t> of </a:t>
            </a:r>
            <a:r>
              <a:rPr lang="fr-FR" sz="2800" dirty="0" err="1"/>
              <a:t>these</a:t>
            </a:r>
            <a:r>
              <a:rPr lang="fr-FR" sz="2800" dirty="0"/>
              <a:t> 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could</a:t>
            </a:r>
            <a:r>
              <a:rPr lang="fr-FR" sz="2800" dirty="0"/>
              <a:t> </a:t>
            </a:r>
            <a:r>
              <a:rPr lang="fr-FR" sz="2800" dirty="0" err="1"/>
              <a:t>bind</a:t>
            </a:r>
            <a:r>
              <a:rPr lang="fr-FR" sz="2800" dirty="0"/>
              <a:t> a </a:t>
            </a:r>
            <a:r>
              <a:rPr lang="fr-FR" sz="2800" dirty="0" err="1"/>
              <a:t>broad</a:t>
            </a:r>
            <a:r>
              <a:rPr lang="fr-FR" sz="2800" dirty="0"/>
              <a:t> </a:t>
            </a:r>
            <a:r>
              <a:rPr lang="fr-FR" sz="2800" dirty="0" err="1"/>
              <a:t>spectrum</a:t>
            </a:r>
            <a:r>
              <a:rPr lang="fr-FR" sz="2800" dirty="0"/>
              <a:t> of HIV </a:t>
            </a:r>
            <a:r>
              <a:rPr lang="fr-FR" sz="2800" dirty="0" err="1"/>
              <a:t>Env</a:t>
            </a:r>
            <a:r>
              <a:rPr lang="fr-FR" sz="2800" dirty="0"/>
              <a:t> </a:t>
            </a:r>
            <a:r>
              <a:rPr lang="fr-FR" sz="2800" dirty="0" err="1"/>
              <a:t>trimers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D64038-D10E-860D-E9FA-952E8E80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36" y="1520225"/>
            <a:ext cx="65246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77A721-6D9B-995E-574E-35F12AFE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338" y="2253443"/>
            <a:ext cx="971686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34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Differential</a:t>
            </a:r>
            <a:r>
              <a:rPr lang="fr-FR" sz="2800" dirty="0"/>
              <a:t> use of isotypes </a:t>
            </a:r>
            <a:r>
              <a:rPr lang="fr-FR" sz="2800" dirty="0" err="1"/>
              <a:t>according</a:t>
            </a:r>
            <a:r>
              <a:rPr lang="fr-FR" sz="2800" dirty="0"/>
              <a:t> to </a:t>
            </a:r>
            <a:r>
              <a:rPr lang="fr-FR" sz="2800" dirty="0" err="1"/>
              <a:t>breadth</a:t>
            </a:r>
            <a:r>
              <a:rPr lang="fr-FR" sz="2800" dirty="0"/>
              <a:t> of binding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D098B11-B26F-D8A3-E732-B23B76FC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75" y="1562819"/>
            <a:ext cx="66770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95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Individual</a:t>
            </a:r>
            <a:r>
              <a:rPr lang="fr-FR" sz="2800" dirty="0"/>
              <a:t> B </a:t>
            </a:r>
            <a:r>
              <a:rPr lang="fr-FR" sz="2800" dirty="0" err="1"/>
              <a:t>cells</a:t>
            </a:r>
            <a:r>
              <a:rPr lang="fr-FR" sz="2800" dirty="0"/>
              <a:t> </a:t>
            </a:r>
            <a:r>
              <a:rPr lang="fr-FR" sz="2800" dirty="0" err="1"/>
              <a:t>exhibits</a:t>
            </a:r>
            <a:r>
              <a:rPr lang="fr-FR" sz="2800" dirty="0"/>
              <a:t> </a:t>
            </a:r>
            <a:r>
              <a:rPr lang="fr-FR" sz="2800" dirty="0" err="1"/>
              <a:t>various</a:t>
            </a:r>
            <a:r>
              <a:rPr lang="fr-FR" sz="2800" dirty="0"/>
              <a:t> </a:t>
            </a:r>
            <a:r>
              <a:rPr lang="fr-FR" sz="2800" dirty="0" err="1"/>
              <a:t>degrees</a:t>
            </a:r>
            <a:r>
              <a:rPr lang="fr-FR" sz="2800" dirty="0"/>
              <a:t> of binding </a:t>
            </a:r>
            <a:r>
              <a:rPr lang="fr-FR" sz="2800" dirty="0" err="1"/>
              <a:t>against</a:t>
            </a:r>
            <a:r>
              <a:rPr lang="fr-FR" sz="2800" dirty="0"/>
              <a:t> </a:t>
            </a:r>
            <a:r>
              <a:rPr lang="fr-FR" sz="2800" dirty="0" err="1"/>
              <a:t>baits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CBF3B1-CBE5-1F0F-0397-EA7A046D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395"/>
            <a:ext cx="12192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95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Key </a:t>
            </a:r>
            <a:r>
              <a:rPr lang="fr-FR" sz="2800" dirty="0" err="1"/>
              <a:t>metrics</a:t>
            </a:r>
            <a:r>
              <a:rPr lang="fr-FR" sz="2800" dirty="0"/>
              <a:t>, </a:t>
            </a:r>
            <a:r>
              <a:rPr lang="fr-FR" sz="2800" dirty="0" err="1"/>
              <a:t>such</a:t>
            </a:r>
            <a:r>
              <a:rPr lang="fr-FR" sz="2800" dirty="0"/>
              <a:t> as CDRH3 </a:t>
            </a:r>
            <a:r>
              <a:rPr lang="fr-FR" sz="2800" dirty="0" err="1"/>
              <a:t>length</a:t>
            </a:r>
            <a:r>
              <a:rPr lang="fr-FR" sz="2800" dirty="0"/>
              <a:t>, can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assessed</a:t>
            </a:r>
            <a:r>
              <a:rPr lang="fr-FR" sz="2800" dirty="0"/>
              <a:t> on a </a:t>
            </a:r>
            <a:r>
              <a:rPr lang="fr-FR" sz="2800" dirty="0" err="1"/>
              <a:t>repertoire</a:t>
            </a:r>
            <a:r>
              <a:rPr lang="fr-FR" sz="2800" dirty="0"/>
              <a:t> </a:t>
            </a:r>
            <a:r>
              <a:rPr lang="fr-FR" sz="2800" dirty="0" err="1"/>
              <a:t>scale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7339926-32E6-24FB-96A3-D2D95181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1" y="1190445"/>
            <a:ext cx="6929437" cy="511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28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14958-CC96-8D60-2AA2-2AA37C265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 </a:t>
            </a:r>
            <a:r>
              <a:rPr lang="fr-FR" dirty="0" err="1"/>
              <a:t>cells</a:t>
            </a:r>
            <a:r>
              <a:rPr lang="fr-FR" dirty="0"/>
              <a:t> expand in clonal </a:t>
            </a:r>
            <a:r>
              <a:rPr lang="fr-FR" dirty="0" err="1"/>
              <a:t>lineages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activation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64DC3B-5C87-8677-7E51-D1C59CD37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B531C0-F5BA-3328-13D2-6111E9858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7600" r="78289" b="76250"/>
          <a:stretch/>
        </p:blipFill>
        <p:spPr>
          <a:xfrm rot="17192365">
            <a:off x="1281510" y="2942226"/>
            <a:ext cx="711560" cy="57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79C5E8-183E-2096-4B24-A33DF6259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>
            <a:off x="2181173" y="3059639"/>
            <a:ext cx="911274" cy="2159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F27BA7-5DB5-962D-41F0-E2AD5BA46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8" r="17907" b="82060"/>
          <a:stretch/>
        </p:blipFill>
        <p:spPr>
          <a:xfrm rot="18335787">
            <a:off x="3258964" y="2877935"/>
            <a:ext cx="640519" cy="5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306A7F-C03B-BFCF-9912-7C9042A90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>
            <a:off x="4009403" y="3059639"/>
            <a:ext cx="911274" cy="2159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688EDC-B1EE-5A65-A630-DE92AD9F34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>
            <a:off x="6143334" y="3059639"/>
            <a:ext cx="911274" cy="2159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D1928B-9832-CCED-12E8-E59B23153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>
            <a:off x="8555608" y="3059639"/>
            <a:ext cx="911274" cy="2159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0CCC4E-FD5F-C084-030A-537831C69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0" t="29400" r="18300" b="53596"/>
          <a:stretch/>
        </p:blipFill>
        <p:spPr>
          <a:xfrm rot="19701618">
            <a:off x="5187840" y="2901589"/>
            <a:ext cx="637789" cy="57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2650DA-5961-969A-A1BE-30C54218F1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53699" r="17928" b="29735"/>
          <a:stretch/>
        </p:blipFill>
        <p:spPr>
          <a:xfrm rot="9792068">
            <a:off x="7412907" y="2921962"/>
            <a:ext cx="661571" cy="57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F940C7-6AB8-0C66-47AA-7843A36B1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7" t="83099" r="18255" b="1152"/>
          <a:stretch/>
        </p:blipFill>
        <p:spPr>
          <a:xfrm>
            <a:off x="9647115" y="2877935"/>
            <a:ext cx="712516" cy="576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24802B-9BD2-EB05-B842-B04E5602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 rot="19236367">
            <a:off x="3934081" y="2257339"/>
            <a:ext cx="911274" cy="2159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530DD4-EBCA-483B-E903-A9AEABE2B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 rot="19236367">
            <a:off x="8314321" y="2257340"/>
            <a:ext cx="911274" cy="2159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054DAEA-BC89-88B0-CF2F-EDABF58368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4" t="34237" r="34445" b="62615"/>
          <a:stretch/>
        </p:blipFill>
        <p:spPr>
          <a:xfrm rot="19236367">
            <a:off x="6000396" y="2257340"/>
            <a:ext cx="911274" cy="215901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FB977C7-A268-D43E-F2A0-FC627F7870F5}"/>
              </a:ext>
            </a:extLst>
          </p:cNvPr>
          <p:cNvGrpSpPr/>
          <p:nvPr/>
        </p:nvGrpSpPr>
        <p:grpSpPr>
          <a:xfrm>
            <a:off x="4672589" y="1512205"/>
            <a:ext cx="750286" cy="613344"/>
            <a:chOff x="5519363" y="1391278"/>
            <a:chExt cx="750286" cy="61334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B066F0A-450E-379B-8206-A993605E5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" t="41578" r="82395" b="42462"/>
            <a:stretch/>
          </p:blipFill>
          <p:spPr>
            <a:xfrm>
              <a:off x="5519363" y="1391278"/>
              <a:ext cx="750286" cy="58370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50D9C7-681C-55E6-A30D-10C9D5C61225}"/>
                </a:ext>
              </a:extLst>
            </p:cNvPr>
            <p:cNvSpPr/>
            <p:nvPr/>
          </p:nvSpPr>
          <p:spPr>
            <a:xfrm>
              <a:off x="6092976" y="1772816"/>
              <a:ext cx="176673" cy="231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B9A531-F135-19B1-093F-D5D13C036590}"/>
              </a:ext>
            </a:extLst>
          </p:cNvPr>
          <p:cNvGrpSpPr/>
          <p:nvPr/>
        </p:nvGrpSpPr>
        <p:grpSpPr>
          <a:xfrm>
            <a:off x="6838999" y="1527821"/>
            <a:ext cx="782369" cy="683790"/>
            <a:chOff x="7685773" y="1406894"/>
            <a:chExt cx="782369" cy="68379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27FF629B-6085-6F70-B0F0-F2A4511BE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6" t="56292" r="50080" b="25458"/>
            <a:stretch/>
          </p:blipFill>
          <p:spPr>
            <a:xfrm>
              <a:off x="7685773" y="1406894"/>
              <a:ext cx="773996" cy="66742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E41185-C166-8434-EF07-F885D28882DC}"/>
                </a:ext>
              </a:extLst>
            </p:cNvPr>
            <p:cNvSpPr/>
            <p:nvPr/>
          </p:nvSpPr>
          <p:spPr>
            <a:xfrm>
              <a:off x="8291469" y="1858878"/>
              <a:ext cx="176673" cy="231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CF55186-6B90-27DC-012D-FCEFC673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3" t="7600" r="12139" b="76251"/>
          <a:stretch/>
        </p:blipFill>
        <p:spPr>
          <a:xfrm rot="8574357">
            <a:off x="9160892" y="1600018"/>
            <a:ext cx="680584" cy="576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378E996-1AA7-24E1-81E3-62CAB6725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01" y="3784428"/>
            <a:ext cx="1494017" cy="1728192"/>
          </a:xfrm>
          <a:prstGeom prst="rect">
            <a:avLst/>
          </a:prstGeom>
        </p:spPr>
      </p:pic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20BB5B27-AA1A-5AAD-E63D-EA7616E6C791}"/>
              </a:ext>
            </a:extLst>
          </p:cNvPr>
          <p:cNvSpPr/>
          <p:nvPr/>
        </p:nvSpPr>
        <p:spPr>
          <a:xfrm rot="16200000">
            <a:off x="2042516" y="3997294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riangle isocèle 26">
            <a:extLst>
              <a:ext uri="{FF2B5EF4-FFF2-40B4-BE49-F238E27FC236}">
                <a16:creationId xmlns:a16="http://schemas.microsoft.com/office/drawing/2014/main" id="{92AE301C-51EB-4069-FC44-63D9221A88A5}"/>
              </a:ext>
            </a:extLst>
          </p:cNvPr>
          <p:cNvSpPr/>
          <p:nvPr/>
        </p:nvSpPr>
        <p:spPr>
          <a:xfrm rot="5400000">
            <a:off x="1610465" y="392528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3D6237A8-FDD5-9AEE-79FE-DA2F1968CAAD}"/>
              </a:ext>
            </a:extLst>
          </p:cNvPr>
          <p:cNvSpPr/>
          <p:nvPr/>
        </p:nvSpPr>
        <p:spPr>
          <a:xfrm rot="12615297">
            <a:off x="1265413" y="4247196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4B6FC73-8D60-6B6D-9DD6-FDD63FDE8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4873" y="3687287"/>
            <a:ext cx="1494017" cy="1728192"/>
          </a:xfrm>
          <a:prstGeom prst="rect">
            <a:avLst/>
          </a:prstGeom>
        </p:spPr>
      </p:pic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D06AD340-64FE-08BB-C6A9-1889B34FA199}"/>
              </a:ext>
            </a:extLst>
          </p:cNvPr>
          <p:cNvSpPr/>
          <p:nvPr/>
        </p:nvSpPr>
        <p:spPr>
          <a:xfrm rot="16200000">
            <a:off x="10617088" y="390015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733013E9-BE95-A501-F3B2-AF586365B00A}"/>
              </a:ext>
            </a:extLst>
          </p:cNvPr>
          <p:cNvSpPr/>
          <p:nvPr/>
        </p:nvSpPr>
        <p:spPr>
          <a:xfrm rot="16200000">
            <a:off x="10617089" y="399164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riangle isocèle 31">
            <a:extLst>
              <a:ext uri="{FF2B5EF4-FFF2-40B4-BE49-F238E27FC236}">
                <a16:creationId xmlns:a16="http://schemas.microsoft.com/office/drawing/2014/main" id="{FBD67D50-66D0-6765-F064-283ED4B1B762}"/>
              </a:ext>
            </a:extLst>
          </p:cNvPr>
          <p:cNvSpPr/>
          <p:nvPr/>
        </p:nvSpPr>
        <p:spPr>
          <a:xfrm rot="5400000">
            <a:off x="10185037" y="3828146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riangle isocèle 32">
            <a:extLst>
              <a:ext uri="{FF2B5EF4-FFF2-40B4-BE49-F238E27FC236}">
                <a16:creationId xmlns:a16="http://schemas.microsoft.com/office/drawing/2014/main" id="{56971061-F0B1-BBE3-8EA8-15A0E6F6DF67}"/>
              </a:ext>
            </a:extLst>
          </p:cNvPr>
          <p:cNvSpPr/>
          <p:nvPr/>
        </p:nvSpPr>
        <p:spPr>
          <a:xfrm rot="5400000">
            <a:off x="10185036" y="394807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riangle isocèle 33">
            <a:extLst>
              <a:ext uri="{FF2B5EF4-FFF2-40B4-BE49-F238E27FC236}">
                <a16:creationId xmlns:a16="http://schemas.microsoft.com/office/drawing/2014/main" id="{8C4F7A37-ACFD-E3E1-DE78-8C9DBDDB4B40}"/>
              </a:ext>
            </a:extLst>
          </p:cNvPr>
          <p:cNvSpPr/>
          <p:nvPr/>
        </p:nvSpPr>
        <p:spPr>
          <a:xfrm rot="5400000">
            <a:off x="10185035" y="400500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2198FCDB-378C-964C-C211-C060B7C140C3}"/>
              </a:ext>
            </a:extLst>
          </p:cNvPr>
          <p:cNvSpPr/>
          <p:nvPr/>
        </p:nvSpPr>
        <p:spPr>
          <a:xfrm rot="12615297">
            <a:off x="9886498" y="4179697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CED44F20-BA52-1686-7FDD-0A5941C511A6}"/>
              </a:ext>
            </a:extLst>
          </p:cNvPr>
          <p:cNvSpPr/>
          <p:nvPr/>
        </p:nvSpPr>
        <p:spPr>
          <a:xfrm rot="12615297">
            <a:off x="9749820" y="4104413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22C0DD2B-F8F9-F8F3-B4E8-4993F5826BA2}"/>
              </a:ext>
            </a:extLst>
          </p:cNvPr>
          <p:cNvSpPr/>
          <p:nvPr/>
        </p:nvSpPr>
        <p:spPr>
          <a:xfrm rot="12615297">
            <a:off x="9839985" y="415005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3FD4E971-F96E-AEEE-FD72-CACAC2CC6EFA}"/>
              </a:ext>
            </a:extLst>
          </p:cNvPr>
          <p:cNvSpPr/>
          <p:nvPr/>
        </p:nvSpPr>
        <p:spPr>
          <a:xfrm rot="12615297">
            <a:off x="9706169" y="407958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EACE491B-7893-28F6-D570-3583A40389AB}"/>
              </a:ext>
            </a:extLst>
          </p:cNvPr>
          <p:cNvSpPr/>
          <p:nvPr/>
        </p:nvSpPr>
        <p:spPr>
          <a:xfrm rot="1800000">
            <a:off x="9475403" y="4446125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F94EAB21-106D-FA20-18A0-5E655DBAFECE}"/>
              </a:ext>
            </a:extLst>
          </p:cNvPr>
          <p:cNvSpPr/>
          <p:nvPr/>
        </p:nvSpPr>
        <p:spPr>
          <a:xfrm rot="1800000">
            <a:off x="9588118" y="451537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A4823E11-780D-C52B-54B3-696E74FC9D4E}"/>
              </a:ext>
            </a:extLst>
          </p:cNvPr>
          <p:cNvSpPr/>
          <p:nvPr/>
        </p:nvSpPr>
        <p:spPr>
          <a:xfrm rot="1800000">
            <a:off x="9654385" y="4555490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E033FA-ACB1-6FCF-14D3-3E3AFF2B2097}"/>
              </a:ext>
            </a:extLst>
          </p:cNvPr>
          <p:cNvSpPr/>
          <p:nvPr/>
        </p:nvSpPr>
        <p:spPr>
          <a:xfrm>
            <a:off x="1870394" y="3905584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59293A-E85A-F792-F2CC-26008B273549}"/>
              </a:ext>
            </a:extLst>
          </p:cNvPr>
          <p:cNvSpPr/>
          <p:nvPr/>
        </p:nvSpPr>
        <p:spPr>
          <a:xfrm>
            <a:off x="1870394" y="4091203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06707D-5C63-2817-E954-DA1BD3390BD0}"/>
              </a:ext>
            </a:extLst>
          </p:cNvPr>
          <p:cNvSpPr/>
          <p:nvPr/>
        </p:nvSpPr>
        <p:spPr>
          <a:xfrm>
            <a:off x="1683751" y="4070451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A6CEE7-82C7-D19F-4CCE-43DFF6EC2864}"/>
              </a:ext>
            </a:extLst>
          </p:cNvPr>
          <p:cNvSpPr/>
          <p:nvPr/>
        </p:nvSpPr>
        <p:spPr>
          <a:xfrm>
            <a:off x="1684521" y="397799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A9B886D-CB4A-D468-529F-1EDA81DA33CE}"/>
              </a:ext>
            </a:extLst>
          </p:cNvPr>
          <p:cNvSpPr/>
          <p:nvPr/>
        </p:nvSpPr>
        <p:spPr>
          <a:xfrm>
            <a:off x="1683751" y="4118787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F2FF66-E81D-23B0-803A-4CF3D3CC28C7}"/>
              </a:ext>
            </a:extLst>
          </p:cNvPr>
          <p:cNvSpPr/>
          <p:nvPr/>
        </p:nvSpPr>
        <p:spPr>
          <a:xfrm rot="17897368">
            <a:off x="1075807" y="4337632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7F3005-8656-967E-21B2-F025C1B6E208}"/>
              </a:ext>
            </a:extLst>
          </p:cNvPr>
          <p:cNvSpPr/>
          <p:nvPr/>
        </p:nvSpPr>
        <p:spPr>
          <a:xfrm rot="17897368">
            <a:off x="1036892" y="4316655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24165A-8A53-3C27-D5C7-5CE4DBD374EE}"/>
              </a:ext>
            </a:extLst>
          </p:cNvPr>
          <p:cNvSpPr/>
          <p:nvPr/>
        </p:nvSpPr>
        <p:spPr>
          <a:xfrm rot="17897368">
            <a:off x="1199508" y="4404747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E346382-AEB2-56E6-FD9A-DD84E862B19D}"/>
              </a:ext>
            </a:extLst>
          </p:cNvPr>
          <p:cNvSpPr/>
          <p:nvPr/>
        </p:nvSpPr>
        <p:spPr>
          <a:xfrm rot="17897368">
            <a:off x="1030253" y="4520328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C575EB-CEA2-5605-2DBB-F650831338C6}"/>
              </a:ext>
            </a:extLst>
          </p:cNvPr>
          <p:cNvSpPr/>
          <p:nvPr/>
        </p:nvSpPr>
        <p:spPr>
          <a:xfrm rot="17897368">
            <a:off x="926999" y="4459234"/>
            <a:ext cx="155131" cy="45719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id="{AD54BCA5-6485-C6A0-D489-DB3EEB0A996B}"/>
              </a:ext>
            </a:extLst>
          </p:cNvPr>
          <p:cNvSpPr/>
          <p:nvPr/>
        </p:nvSpPr>
        <p:spPr>
          <a:xfrm rot="16200000">
            <a:off x="10612123" y="3805039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riangle isocèle 52">
            <a:extLst>
              <a:ext uri="{FF2B5EF4-FFF2-40B4-BE49-F238E27FC236}">
                <a16:creationId xmlns:a16="http://schemas.microsoft.com/office/drawing/2014/main" id="{C4AC8131-68A2-6B3A-7AD4-CA54B9AC5389}"/>
              </a:ext>
            </a:extLst>
          </p:cNvPr>
          <p:cNvSpPr/>
          <p:nvPr/>
        </p:nvSpPr>
        <p:spPr>
          <a:xfrm rot="5400000">
            <a:off x="10182354" y="3872871"/>
            <a:ext cx="65693" cy="72008"/>
          </a:xfrm>
          <a:prstGeom prst="triangl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riangle rectangle 53">
            <a:extLst>
              <a:ext uri="{FF2B5EF4-FFF2-40B4-BE49-F238E27FC236}">
                <a16:creationId xmlns:a16="http://schemas.microsoft.com/office/drawing/2014/main" id="{65001B10-B949-9335-D5BB-EDB52EBEBBAA}"/>
              </a:ext>
            </a:extLst>
          </p:cNvPr>
          <p:cNvSpPr/>
          <p:nvPr/>
        </p:nvSpPr>
        <p:spPr>
          <a:xfrm flipH="1">
            <a:off x="3158625" y="4760395"/>
            <a:ext cx="5545429" cy="423424"/>
          </a:xfrm>
          <a:prstGeom prst="rtTriangle">
            <a:avLst/>
          </a:prstGeom>
          <a:gradFill flip="none" rotWithShape="1">
            <a:gsLst>
              <a:gs pos="91000">
                <a:srgbClr val="00B050"/>
              </a:gs>
              <a:gs pos="0">
                <a:srgbClr val="C00000"/>
              </a:gs>
              <a:gs pos="66000">
                <a:srgbClr val="FFC000"/>
              </a:gs>
              <a:gs pos="36000">
                <a:srgbClr val="F77A0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32B5BA7-2B19-86C6-13BB-CA6A54F6C969}"/>
              </a:ext>
            </a:extLst>
          </p:cNvPr>
          <p:cNvSpPr txBox="1"/>
          <p:nvPr/>
        </p:nvSpPr>
        <p:spPr>
          <a:xfrm>
            <a:off x="388931" y="2229815"/>
            <a:ext cx="24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F845394-3E0B-2E7C-8BFC-93CEA26AFAA7}"/>
              </a:ext>
            </a:extLst>
          </p:cNvPr>
          <p:cNvSpPr txBox="1"/>
          <p:nvPr/>
        </p:nvSpPr>
        <p:spPr>
          <a:xfrm>
            <a:off x="9680987" y="2183919"/>
            <a:ext cx="243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Matured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4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D7E32-6D2D-51B0-822E-1F7F0309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Large </a:t>
            </a:r>
            <a:r>
              <a:rPr lang="fr-FR" sz="2800" dirty="0" err="1"/>
              <a:t>scale</a:t>
            </a:r>
            <a:r>
              <a:rPr lang="fr-FR" sz="2800" dirty="0"/>
              <a:t> </a:t>
            </a:r>
            <a:r>
              <a:rPr lang="fr-FR" sz="2800" dirty="0" err="1"/>
              <a:t>criterias</a:t>
            </a:r>
            <a:r>
              <a:rPr lang="fr-FR" sz="2800" dirty="0"/>
              <a:t> guide the </a:t>
            </a:r>
            <a:r>
              <a:rPr lang="fr-FR" sz="2800" dirty="0" err="1"/>
              <a:t>selection</a:t>
            </a:r>
            <a:r>
              <a:rPr lang="fr-FR" sz="2800" dirty="0"/>
              <a:t> of </a:t>
            </a:r>
            <a:r>
              <a:rPr lang="fr-FR" sz="2800" dirty="0" err="1"/>
              <a:t>mAbs</a:t>
            </a:r>
            <a:r>
              <a:rPr lang="fr-FR" sz="2800" dirty="0"/>
              <a:t> 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produced</a:t>
            </a:r>
            <a:r>
              <a:rPr lang="fr-FR" sz="2800" dirty="0"/>
              <a:t> and </a:t>
            </a:r>
            <a:r>
              <a:rPr lang="fr-FR" sz="2800" dirty="0" err="1"/>
              <a:t>tested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B9F8F1-AC38-7942-5E26-2682F5330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93D0CA-2F54-8B21-5D92-251B0AB34285}"/>
              </a:ext>
            </a:extLst>
          </p:cNvPr>
          <p:cNvSpPr txBox="1"/>
          <p:nvPr/>
        </p:nvSpPr>
        <p:spPr>
          <a:xfrm>
            <a:off x="1678368" y="4321548"/>
            <a:ext cx="1470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binders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FCC0255-52B3-005D-1FF2-BDB99AAF5427}"/>
              </a:ext>
            </a:extLst>
          </p:cNvPr>
          <p:cNvGrpSpPr/>
          <p:nvPr/>
        </p:nvGrpSpPr>
        <p:grpSpPr>
          <a:xfrm>
            <a:off x="638286" y="2001750"/>
            <a:ext cx="3103807" cy="2111495"/>
            <a:chOff x="638286" y="1770392"/>
            <a:chExt cx="3103807" cy="211149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4A930B8-11F8-1852-B675-D7F20A3BE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86" y="1770392"/>
              <a:ext cx="3103807" cy="2111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379160-B652-5296-F885-941DC08C4C45}"/>
                </a:ext>
              </a:extLst>
            </p:cNvPr>
            <p:cNvSpPr/>
            <p:nvPr/>
          </p:nvSpPr>
          <p:spPr>
            <a:xfrm>
              <a:off x="2648309" y="1923691"/>
              <a:ext cx="258793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F8E8A7-C76A-DB6D-BAD1-22EFE68B7B6E}"/>
                </a:ext>
              </a:extLst>
            </p:cNvPr>
            <p:cNvSpPr/>
            <p:nvPr/>
          </p:nvSpPr>
          <p:spPr>
            <a:xfrm>
              <a:off x="2828027" y="2110712"/>
              <a:ext cx="484516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CFC637-B5C4-90DA-927A-BE13228B5EDA}"/>
                </a:ext>
              </a:extLst>
            </p:cNvPr>
            <p:cNvSpPr/>
            <p:nvPr/>
          </p:nvSpPr>
          <p:spPr>
            <a:xfrm>
              <a:off x="2407153" y="2275185"/>
              <a:ext cx="258793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EA2044-88A7-D408-71FC-A37CA4F98AC3}"/>
                </a:ext>
              </a:extLst>
            </p:cNvPr>
            <p:cNvSpPr/>
            <p:nvPr/>
          </p:nvSpPr>
          <p:spPr>
            <a:xfrm>
              <a:off x="3483300" y="2619104"/>
              <a:ext cx="258793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16BAE6-ABDC-0A30-55EE-4EAA616C9EA3}"/>
                </a:ext>
              </a:extLst>
            </p:cNvPr>
            <p:cNvSpPr/>
            <p:nvPr/>
          </p:nvSpPr>
          <p:spPr>
            <a:xfrm>
              <a:off x="2889849" y="2801749"/>
              <a:ext cx="258793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9A9082-022A-B3E2-278B-B7C2478B43DB}"/>
                </a:ext>
              </a:extLst>
            </p:cNvPr>
            <p:cNvSpPr/>
            <p:nvPr/>
          </p:nvSpPr>
          <p:spPr>
            <a:xfrm>
              <a:off x="2590297" y="3341818"/>
              <a:ext cx="258793" cy="2329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D4428BE-BC8B-05C4-DAC5-778A724D35D3}"/>
              </a:ext>
            </a:extLst>
          </p:cNvPr>
          <p:cNvSpPr txBox="1"/>
          <p:nvPr/>
        </p:nvSpPr>
        <p:spPr>
          <a:xfrm>
            <a:off x="5334001" y="4321548"/>
            <a:ext cx="1596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patterns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6F40215-B81C-4281-ECB7-32D7EED4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65" y="1687595"/>
            <a:ext cx="2853963" cy="27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A141651-0499-06FF-53B8-92F86EEE3536}"/>
              </a:ext>
            </a:extLst>
          </p:cNvPr>
          <p:cNvSpPr txBox="1"/>
          <p:nvPr/>
        </p:nvSpPr>
        <p:spPr>
          <a:xfrm>
            <a:off x="9368026" y="4321547"/>
            <a:ext cx="1264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Lineages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353B0B8-823F-F46E-1EDA-232C47DB8164}"/>
              </a:ext>
            </a:extLst>
          </p:cNvPr>
          <p:cNvGrpSpPr/>
          <p:nvPr/>
        </p:nvGrpSpPr>
        <p:grpSpPr>
          <a:xfrm>
            <a:off x="4506126" y="1898421"/>
            <a:ext cx="2851415" cy="2318152"/>
            <a:chOff x="4506126" y="1489492"/>
            <a:chExt cx="2851415" cy="2318152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7E31F1ED-F8DA-E491-162B-90519BC39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26" y="1489492"/>
              <a:ext cx="2851415" cy="231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0D0213-DE56-BF71-CB27-4ADB73FD55CF}"/>
                </a:ext>
              </a:extLst>
            </p:cNvPr>
            <p:cNvSpPr/>
            <p:nvPr/>
          </p:nvSpPr>
          <p:spPr>
            <a:xfrm>
              <a:off x="5236233" y="1489492"/>
              <a:ext cx="353751" cy="21939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662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51908" y="188916"/>
            <a:ext cx="9570394" cy="560387"/>
          </a:xfrm>
        </p:spPr>
        <p:txBody>
          <a:bodyPr/>
          <a:lstStyle/>
          <a:p>
            <a:pPr algn="ctr"/>
            <a:r>
              <a:rPr lang="fr-FR" sz="2800" dirty="0"/>
              <a:t>Production of </a:t>
            </a:r>
            <a:r>
              <a:rPr lang="fr-FR" sz="2800" dirty="0" err="1"/>
              <a:t>mAbs</a:t>
            </a:r>
            <a:r>
              <a:rPr lang="fr-FR" sz="2800" dirty="0"/>
              <a:t> </a:t>
            </a:r>
            <a:r>
              <a:rPr lang="fr-FR" sz="2800" dirty="0" err="1"/>
              <a:t>allows</a:t>
            </a:r>
            <a:r>
              <a:rPr lang="fr-FR" sz="2800" dirty="0"/>
              <a:t> for </a:t>
            </a:r>
            <a:r>
              <a:rPr lang="fr-FR" sz="2800" dirty="0" err="1"/>
              <a:t>functional</a:t>
            </a:r>
            <a:r>
              <a:rPr lang="fr-FR" sz="2800" dirty="0"/>
              <a:t> </a:t>
            </a:r>
            <a:r>
              <a:rPr lang="fr-FR" sz="2800" dirty="0" err="1"/>
              <a:t>testing</a:t>
            </a:r>
            <a:r>
              <a:rPr lang="fr-FR" sz="2800" dirty="0"/>
              <a:t> (</a:t>
            </a:r>
            <a:r>
              <a:rPr lang="fr-FR" sz="2800" dirty="0" err="1"/>
              <a:t>neutralization</a:t>
            </a:r>
            <a:r>
              <a:rPr lang="fr-FR" sz="2800" dirty="0"/>
              <a:t> </a:t>
            </a:r>
            <a:r>
              <a:rPr lang="fr-FR" sz="2800" dirty="0" err="1"/>
              <a:t>assays</a:t>
            </a:r>
            <a:r>
              <a:rPr lang="fr-FR" sz="2800" dirty="0"/>
              <a:t>) of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isolated</a:t>
            </a:r>
            <a:r>
              <a:rPr lang="fr-FR" sz="2800" dirty="0"/>
              <a:t> B </a:t>
            </a:r>
            <a:r>
              <a:rPr lang="fr-FR" sz="2800" dirty="0" err="1"/>
              <a:t>cells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D54674-4816-FF52-9637-68337AD69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"/>
          <a:stretch/>
        </p:blipFill>
        <p:spPr>
          <a:xfrm>
            <a:off x="6384032" y="1615710"/>
            <a:ext cx="5461150" cy="44013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84DA28-C4B6-1B21-199F-491BEF71A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40" b="-1"/>
          <a:stretch/>
        </p:blipFill>
        <p:spPr>
          <a:xfrm>
            <a:off x="346818" y="1890059"/>
            <a:ext cx="5355923" cy="19263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17A30-5ED3-81BF-9346-F967F5668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00" r="53221"/>
          <a:stretch/>
        </p:blipFill>
        <p:spPr>
          <a:xfrm>
            <a:off x="651907" y="4128737"/>
            <a:ext cx="2512674" cy="15011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0EB446-FAC4-8360-3025-770BE11C0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500" y="3689088"/>
            <a:ext cx="1239071" cy="23261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F11A33-5743-D17D-15C9-1BA97136C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700" y="4128737"/>
            <a:ext cx="942767" cy="14468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67BE20-D8A2-9BFE-A2FE-4198A549F0C1}"/>
              </a:ext>
            </a:extLst>
          </p:cNvPr>
          <p:cNvSpPr/>
          <p:nvPr/>
        </p:nvSpPr>
        <p:spPr>
          <a:xfrm>
            <a:off x="5660558" y="4710738"/>
            <a:ext cx="200025" cy="492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8E3571-32E2-6914-5D06-210B96277FD3}"/>
              </a:ext>
            </a:extLst>
          </p:cNvPr>
          <p:cNvSpPr/>
          <p:nvPr/>
        </p:nvSpPr>
        <p:spPr>
          <a:xfrm>
            <a:off x="4389586" y="5383422"/>
            <a:ext cx="200025" cy="492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CB2E7-5E95-28B0-34B2-C0F5550E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66" y="188916"/>
            <a:ext cx="9761068" cy="560387"/>
          </a:xfrm>
        </p:spPr>
        <p:txBody>
          <a:bodyPr/>
          <a:lstStyle/>
          <a:p>
            <a:pPr algn="ctr"/>
            <a:r>
              <a:rPr lang="fr-FR" sz="2800" dirty="0" err="1"/>
              <a:t>Entire</a:t>
            </a:r>
            <a:r>
              <a:rPr lang="fr-FR" sz="2800" dirty="0"/>
              <a:t> </a:t>
            </a:r>
            <a:r>
              <a:rPr lang="fr-FR" sz="2800" dirty="0" err="1"/>
              <a:t>lineages</a:t>
            </a:r>
            <a:r>
              <a:rPr lang="fr-FR" sz="2800" dirty="0"/>
              <a:t> can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caracterized</a:t>
            </a:r>
            <a:r>
              <a:rPr lang="fr-FR" sz="2800" dirty="0"/>
              <a:t> </a:t>
            </a:r>
            <a:r>
              <a:rPr lang="fr-FR" sz="2800" dirty="0" err="1"/>
              <a:t>based</a:t>
            </a:r>
            <a:r>
              <a:rPr lang="fr-FR" sz="2800" dirty="0"/>
              <a:t> on the </a:t>
            </a:r>
            <a:r>
              <a:rPr lang="fr-FR" sz="2800" dirty="0" err="1"/>
              <a:t>neutralization</a:t>
            </a:r>
            <a:r>
              <a:rPr lang="fr-FR" sz="2800" dirty="0"/>
              <a:t> </a:t>
            </a:r>
            <a:r>
              <a:rPr lang="fr-FR" sz="2800" dirty="0" err="1"/>
              <a:t>activity</a:t>
            </a:r>
            <a:r>
              <a:rPr lang="fr-FR" sz="2800" dirty="0"/>
              <a:t> of </a:t>
            </a:r>
            <a:r>
              <a:rPr lang="fr-FR" sz="2800" dirty="0" err="1"/>
              <a:t>their</a:t>
            </a:r>
            <a:r>
              <a:rPr lang="fr-FR" sz="2800" dirty="0"/>
              <a:t> </a:t>
            </a:r>
            <a:r>
              <a:rPr lang="fr-FR" sz="2800" dirty="0" err="1"/>
              <a:t>mAbs</a:t>
            </a:r>
            <a:r>
              <a:rPr lang="fr-FR" sz="2800" dirty="0"/>
              <a:t> </a:t>
            </a:r>
            <a:r>
              <a:rPr lang="fr-FR" sz="2800" dirty="0" err="1"/>
              <a:t>against</a:t>
            </a:r>
            <a:r>
              <a:rPr lang="fr-FR" sz="2800" dirty="0"/>
              <a:t> a panel of </a:t>
            </a:r>
            <a:r>
              <a:rPr lang="fr-FR" sz="2800" dirty="0" err="1"/>
              <a:t>viruses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1FE89B-694C-482E-BD29-9F2FB5281E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17067C-FBDD-32E8-8558-EF64F184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12201" r="22050" b="5901"/>
          <a:stretch/>
        </p:blipFill>
        <p:spPr>
          <a:xfrm>
            <a:off x="2908774" y="1121434"/>
            <a:ext cx="6374452" cy="546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50D96-BAC8-AFA5-26BB-EC7DEF8B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66" y="188916"/>
            <a:ext cx="8112785" cy="560387"/>
          </a:xfrm>
        </p:spPr>
        <p:txBody>
          <a:bodyPr/>
          <a:lstStyle/>
          <a:p>
            <a:pPr algn="ctr"/>
            <a:r>
              <a:rPr lang="fr-FR" sz="2800" dirty="0"/>
              <a:t>B </a:t>
            </a:r>
            <a:r>
              <a:rPr lang="fr-FR" sz="2800" dirty="0" err="1"/>
              <a:t>cells</a:t>
            </a:r>
            <a:r>
              <a:rPr lang="fr-FR" sz="2800" dirty="0"/>
              <a:t> are </a:t>
            </a:r>
            <a:r>
              <a:rPr lang="fr-FR" sz="2800" dirty="0" err="1"/>
              <a:t>responsible</a:t>
            </a:r>
            <a:r>
              <a:rPr lang="fr-FR" sz="2800" dirty="0"/>
              <a:t> for </a:t>
            </a:r>
            <a:r>
              <a:rPr lang="fr-FR" sz="2800" dirty="0" err="1"/>
              <a:t>antibody</a:t>
            </a:r>
            <a:r>
              <a:rPr lang="fr-FR" sz="2800" dirty="0"/>
              <a:t> production. </a:t>
            </a:r>
            <a:r>
              <a:rPr lang="fr-FR" sz="2800" dirty="0" err="1"/>
              <a:t>They</a:t>
            </a:r>
            <a:r>
              <a:rPr lang="fr-FR" sz="2800" dirty="0"/>
              <a:t> </a:t>
            </a:r>
            <a:r>
              <a:rPr lang="fr-FR" sz="2800" dirty="0" err="1"/>
              <a:t>constantly</a:t>
            </a:r>
            <a:r>
              <a:rPr lang="fr-FR" sz="2800" dirty="0"/>
              <a:t> </a:t>
            </a:r>
            <a:r>
              <a:rPr lang="fr-FR" sz="2800" dirty="0" err="1"/>
              <a:t>evolve</a:t>
            </a:r>
            <a:r>
              <a:rPr lang="fr-FR" sz="2800" dirty="0"/>
              <a:t> to match the </a:t>
            </a:r>
            <a:r>
              <a:rPr lang="fr-FR" sz="2800" dirty="0" err="1"/>
              <a:t>circulating</a:t>
            </a:r>
            <a:r>
              <a:rPr lang="fr-FR" sz="2800" dirty="0"/>
              <a:t> virus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B3397A-7F81-915F-A698-D6A52E598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D56262-736B-A624-1FC0-61EC414CCE95}"/>
              </a:ext>
            </a:extLst>
          </p:cNvPr>
          <p:cNvSpPr txBox="1"/>
          <p:nvPr/>
        </p:nvSpPr>
        <p:spPr>
          <a:xfrm>
            <a:off x="0" y="6463526"/>
            <a:ext cx="7211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Haynes et al, Nat. Immun. </a:t>
            </a:r>
            <a:r>
              <a:rPr lang="fr-FR" sz="1200" dirty="0" err="1"/>
              <a:t>Rev</a:t>
            </a:r>
            <a:r>
              <a:rPr lang="fr-FR" sz="1200" dirty="0"/>
              <a:t>. 2023 (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-apple-system"/>
                <a:hlinkClick r:id="rId2"/>
              </a:rPr>
              <a:t>https://doi.org/10.1038/s41577-022-00753-w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fr-FR" sz="1200" dirty="0"/>
              <a:t>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B77FCC4-114D-F45C-BA33-62E365C86AF8}"/>
              </a:ext>
            </a:extLst>
          </p:cNvPr>
          <p:cNvGrpSpPr/>
          <p:nvPr/>
        </p:nvGrpSpPr>
        <p:grpSpPr>
          <a:xfrm>
            <a:off x="0" y="1860551"/>
            <a:ext cx="12192000" cy="3010498"/>
            <a:chOff x="0" y="1860551"/>
            <a:chExt cx="12192000" cy="3010498"/>
          </a:xfrm>
        </p:grpSpPr>
        <p:pic>
          <p:nvPicPr>
            <p:cNvPr id="1026" name="Picture 2" descr="Fig. 1">
              <a:extLst>
                <a:ext uri="{FF2B5EF4-FFF2-40B4-BE49-F238E27FC236}">
                  <a16:creationId xmlns:a16="http://schemas.microsoft.com/office/drawing/2014/main" id="{310E339F-892D-FB2C-56B3-36C273A3FD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21"/>
            <a:stretch/>
          </p:blipFill>
          <p:spPr bwMode="auto">
            <a:xfrm>
              <a:off x="0" y="1860551"/>
              <a:ext cx="12192000" cy="292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1AFCF5-9AF5-702E-1A52-342B996F262B}"/>
                </a:ext>
              </a:extLst>
            </p:cNvPr>
            <p:cNvSpPr/>
            <p:nvPr/>
          </p:nvSpPr>
          <p:spPr>
            <a:xfrm>
              <a:off x="0" y="4408098"/>
              <a:ext cx="2061713" cy="379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E0CDAB-6538-2043-C6B7-3B1148822737}"/>
                </a:ext>
              </a:extLst>
            </p:cNvPr>
            <p:cNvSpPr/>
            <p:nvPr/>
          </p:nvSpPr>
          <p:spPr>
            <a:xfrm>
              <a:off x="9885873" y="4491486"/>
              <a:ext cx="2297502" cy="379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883858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C959ECE-422D-9C76-CB24-83225D38A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/>
          <a:stretch/>
        </p:blipFill>
        <p:spPr bwMode="auto">
          <a:xfrm>
            <a:off x="1571625" y="838200"/>
            <a:ext cx="8851900" cy="5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8D8A059-43E3-B218-A6BF-A1D35C867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188916"/>
            <a:ext cx="9799608" cy="560387"/>
          </a:xfrm>
        </p:spPr>
        <p:txBody>
          <a:bodyPr/>
          <a:lstStyle/>
          <a:p>
            <a:pPr algn="ctr"/>
            <a:r>
              <a:rPr lang="fr-FR" sz="2800" dirty="0" err="1"/>
              <a:t>Some</a:t>
            </a:r>
            <a:r>
              <a:rPr lang="fr-FR" sz="2800" dirty="0"/>
              <a:t> </a:t>
            </a:r>
            <a:r>
              <a:rPr lang="fr-FR" sz="2800" dirty="0" err="1"/>
              <a:t>isolated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exhibit</a:t>
            </a:r>
            <a:r>
              <a:rPr lang="fr-FR" sz="2800" dirty="0"/>
              <a:t> large </a:t>
            </a:r>
            <a:r>
              <a:rPr lang="fr-FR" sz="2800" dirty="0" err="1"/>
              <a:t>breadth</a:t>
            </a:r>
            <a:r>
              <a:rPr lang="fr-FR" sz="2800" dirty="0"/>
              <a:t> of </a:t>
            </a:r>
            <a:r>
              <a:rPr lang="fr-FR" sz="2800" dirty="0" err="1"/>
              <a:t>neutralization</a:t>
            </a:r>
            <a:r>
              <a:rPr lang="fr-FR" sz="2800" dirty="0"/>
              <a:t> </a:t>
            </a:r>
            <a:r>
              <a:rPr lang="fr-FR" sz="2800" dirty="0" err="1"/>
              <a:t>along</a:t>
            </a:r>
            <a:r>
              <a:rPr lang="fr-FR" sz="2800" dirty="0"/>
              <a:t>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great</a:t>
            </a:r>
            <a:r>
              <a:rPr lang="fr-FR" sz="2800" dirty="0"/>
              <a:t> </a:t>
            </a:r>
            <a:r>
              <a:rPr lang="fr-FR" sz="2800" dirty="0" err="1"/>
              <a:t>potency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76056F-1E4C-E371-69AC-E1741A075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88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B68423-94E1-7C09-A399-64681C98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A few </a:t>
            </a:r>
            <a:r>
              <a:rPr lang="fr-FR" sz="2800" dirty="0" err="1"/>
              <a:t>take</a:t>
            </a:r>
            <a:r>
              <a:rPr lang="fr-FR" sz="2800" dirty="0"/>
              <a:t> home messages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B1E768-DECE-6D12-4F9E-19ADC8EA3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51" y="1136115"/>
            <a:ext cx="10466916" cy="5005894"/>
          </a:xfrm>
        </p:spPr>
        <p:txBody>
          <a:bodyPr/>
          <a:lstStyle/>
          <a:p>
            <a:pPr marL="447675" indent="-447675">
              <a:buFont typeface="Arial" panose="020B0604020202020204" pitchFamily="34" charset="0"/>
              <a:buChar char="•"/>
            </a:pPr>
            <a:r>
              <a:rPr lang="fr-FR" sz="2800" dirty="0"/>
              <a:t>The single-</a:t>
            </a:r>
            <a:r>
              <a:rPr lang="fr-FR" sz="2800" dirty="0" err="1"/>
              <a:t>cell</a:t>
            </a:r>
            <a:r>
              <a:rPr lang="fr-FR" sz="2800" dirty="0"/>
              <a:t> </a:t>
            </a:r>
            <a:r>
              <a:rPr lang="fr-FR" sz="2800" dirty="0" err="1"/>
              <a:t>approach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highly</a:t>
            </a:r>
            <a:r>
              <a:rPr lang="fr-FR" sz="2800" dirty="0"/>
              <a:t> </a:t>
            </a:r>
            <a:r>
              <a:rPr lang="fr-FR" sz="2800" dirty="0" err="1"/>
              <a:t>rewarding</a:t>
            </a:r>
            <a:r>
              <a:rPr lang="fr-FR" sz="2800" dirty="0"/>
              <a:t>, </a:t>
            </a:r>
            <a:r>
              <a:rPr lang="fr-FR" sz="2800" dirty="0" err="1"/>
              <a:t>yielding</a:t>
            </a:r>
            <a:r>
              <a:rPr lang="fr-FR" sz="2800" dirty="0"/>
              <a:t> more information for </a:t>
            </a:r>
            <a:r>
              <a:rPr lang="fr-FR" sz="2800" dirty="0" err="1"/>
              <a:t>each</a:t>
            </a:r>
            <a:r>
              <a:rPr lang="fr-FR" sz="2800" dirty="0"/>
              <a:t> </a:t>
            </a:r>
            <a:r>
              <a:rPr lang="fr-FR" sz="2800" dirty="0" err="1"/>
              <a:t>cell</a:t>
            </a:r>
            <a:endParaRPr lang="fr-FR" sz="2800" dirty="0"/>
          </a:p>
          <a:p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This techniques </a:t>
            </a:r>
            <a:r>
              <a:rPr lang="fr-FR" sz="2800" dirty="0" err="1"/>
              <a:t>allows</a:t>
            </a:r>
            <a:r>
              <a:rPr lang="fr-FR" sz="2800" dirty="0"/>
              <a:t> for the exploration of immune </a:t>
            </a:r>
            <a:r>
              <a:rPr lang="fr-FR" sz="2800" dirty="0" err="1"/>
              <a:t>repertoires</a:t>
            </a:r>
            <a:r>
              <a:rPr lang="fr-FR" sz="2800" dirty="0"/>
              <a:t> in </a:t>
            </a:r>
            <a:r>
              <a:rPr lang="fr-FR" sz="2800" dirty="0" err="1"/>
              <a:t>unprecedent</a:t>
            </a:r>
            <a:r>
              <a:rPr lang="fr-FR" sz="2800" dirty="0"/>
              <a:t> </a:t>
            </a:r>
            <a:r>
              <a:rPr lang="fr-FR" sz="2800" dirty="0" err="1"/>
              <a:t>depth</a:t>
            </a:r>
            <a:r>
              <a:rPr lang="fr-FR" sz="2800" dirty="0"/>
              <a:t> and </a:t>
            </a:r>
            <a:r>
              <a:rPr lang="fr-FR" sz="2800" dirty="0" err="1"/>
              <a:t>with</a:t>
            </a:r>
            <a:r>
              <a:rPr lang="fr-FR" sz="2800" dirty="0"/>
              <a:t> a </a:t>
            </a:r>
            <a:r>
              <a:rPr lang="fr-FR" sz="2800" dirty="0" err="1"/>
              <a:t>hight</a:t>
            </a:r>
            <a:r>
              <a:rPr lang="fr-FR" sz="2800" dirty="0"/>
              <a:t> </a:t>
            </a:r>
            <a:r>
              <a:rPr lang="fr-FR" sz="2800" dirty="0" err="1"/>
              <a:t>throughput</a:t>
            </a: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For </a:t>
            </a:r>
            <a:r>
              <a:rPr lang="fr-FR" sz="2800" dirty="0" err="1"/>
              <a:t>our</a:t>
            </a:r>
            <a:r>
              <a:rPr lang="fr-FR" sz="2800" dirty="0"/>
              <a:t> </a:t>
            </a:r>
            <a:r>
              <a:rPr lang="fr-FR" sz="2800" dirty="0" err="1"/>
              <a:t>donor</a:t>
            </a:r>
            <a:r>
              <a:rPr lang="fr-FR" sz="2800" dirty="0"/>
              <a:t> PC94, a single </a:t>
            </a:r>
            <a:r>
              <a:rPr lang="fr-FR" sz="2800" dirty="0" err="1"/>
              <a:t>lineage</a:t>
            </a:r>
            <a:r>
              <a:rPr lang="fr-FR" sz="2800" dirty="0"/>
              <a:t> </a:t>
            </a:r>
            <a:r>
              <a:rPr lang="fr-FR" sz="2800" dirty="0" err="1"/>
              <a:t>seems</a:t>
            </a:r>
            <a:r>
              <a:rPr lang="fr-FR" sz="2800" dirty="0"/>
              <a:t> to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responsible</a:t>
            </a:r>
            <a:r>
              <a:rPr lang="fr-FR" sz="2800" dirty="0"/>
              <a:t> for the </a:t>
            </a:r>
            <a:r>
              <a:rPr lang="fr-FR" sz="2800" dirty="0" err="1"/>
              <a:t>outstanding</a:t>
            </a:r>
            <a:r>
              <a:rPr lang="fr-FR" sz="2800" dirty="0"/>
              <a:t> </a:t>
            </a:r>
            <a:r>
              <a:rPr lang="fr-FR" sz="2800" dirty="0" err="1"/>
              <a:t>neutralization</a:t>
            </a:r>
            <a:r>
              <a:rPr lang="fr-FR" sz="2800" dirty="0"/>
              <a:t> </a:t>
            </a:r>
            <a:r>
              <a:rPr lang="fr-FR" sz="2800" dirty="0" err="1"/>
              <a:t>activity</a:t>
            </a:r>
            <a:r>
              <a:rPr lang="fr-FR" sz="2800" dirty="0"/>
              <a:t> of the sera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 The </a:t>
            </a:r>
            <a:r>
              <a:rPr lang="fr-FR" sz="2800" dirty="0" err="1"/>
              <a:t>entire</a:t>
            </a:r>
            <a:r>
              <a:rPr lang="fr-FR" sz="2800" dirty="0"/>
              <a:t> transcriptome of </a:t>
            </a:r>
            <a:r>
              <a:rPr lang="fr-FR" sz="2800" dirty="0" err="1"/>
              <a:t>each</a:t>
            </a:r>
            <a:r>
              <a:rPr lang="fr-FR" sz="2800" dirty="0"/>
              <a:t> </a:t>
            </a:r>
            <a:r>
              <a:rPr lang="fr-FR" sz="2800" dirty="0" err="1"/>
              <a:t>cell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available</a:t>
            </a:r>
            <a:r>
              <a:rPr lang="fr-FR" sz="2800" dirty="0"/>
              <a:t>… </a:t>
            </a:r>
            <a:r>
              <a:rPr lang="fr-FR" sz="2800" dirty="0" err="1"/>
              <a:t>coming</a:t>
            </a:r>
            <a:r>
              <a:rPr lang="fr-FR" sz="2800" dirty="0"/>
              <a:t> </a:t>
            </a:r>
            <a:r>
              <a:rPr lang="fr-FR" sz="2800" dirty="0" err="1"/>
              <a:t>soon</a:t>
            </a:r>
            <a:r>
              <a:rPr lang="fr-FR" sz="2800" dirty="0"/>
              <a:t>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162A00-D8DF-675A-45F3-1EC67C62A1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24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A2DF29-54D7-83B6-D313-2712A78D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Acknowledgments</a:t>
            </a: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F30C6E-7EC6-0A88-31CE-FDF8A41E6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Logo IBS">
            <a:extLst>
              <a:ext uri="{FF2B5EF4-FFF2-40B4-BE49-F238E27FC236}">
                <a16:creationId xmlns:a16="http://schemas.microsoft.com/office/drawing/2014/main" id="{39D4CD23-E8CF-6F93-36F1-BA1BDDB2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53" y="1521184"/>
            <a:ext cx="1496830" cy="8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D508191-2820-4E0A-5503-56169EAD23D0}"/>
              </a:ext>
            </a:extLst>
          </p:cNvPr>
          <p:cNvSpPr/>
          <p:nvPr/>
        </p:nvSpPr>
        <p:spPr>
          <a:xfrm>
            <a:off x="1023907" y="1325563"/>
            <a:ext cx="1985513" cy="4519427"/>
          </a:xfrm>
          <a:prstGeom prst="roundRect">
            <a:avLst/>
          </a:prstGeom>
          <a:solidFill>
            <a:srgbClr val="E61015">
              <a:alpha val="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6" descr="Product Development Partnerships Applaud Japan's First Public-Priv">
            <a:extLst>
              <a:ext uri="{FF2B5EF4-FFF2-40B4-BE49-F238E27FC236}">
                <a16:creationId xmlns:a16="http://schemas.microsoft.com/office/drawing/2014/main" id="{F7501347-453D-5F24-F16C-D0CD7CBE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76" y="1409501"/>
            <a:ext cx="1447770" cy="1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FC1A5BF-2238-CE0F-421C-D38E46AB036B}"/>
              </a:ext>
            </a:extLst>
          </p:cNvPr>
          <p:cNvSpPr/>
          <p:nvPr/>
        </p:nvSpPr>
        <p:spPr>
          <a:xfrm>
            <a:off x="9195419" y="1325562"/>
            <a:ext cx="1985513" cy="4519427"/>
          </a:xfrm>
          <a:prstGeom prst="roundRect">
            <a:avLst/>
          </a:prstGeom>
          <a:solidFill>
            <a:schemeClr val="accent5">
              <a:alpha val="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B68A2B4-1C43-CC1C-7C30-1612743E5645}"/>
              </a:ext>
            </a:extLst>
          </p:cNvPr>
          <p:cNvSpPr/>
          <p:nvPr/>
        </p:nvSpPr>
        <p:spPr>
          <a:xfrm>
            <a:off x="3202512" y="1325561"/>
            <a:ext cx="5791027" cy="4519427"/>
          </a:xfrm>
          <a:prstGeom prst="roundRect">
            <a:avLst>
              <a:gd name="adj" fmla="val 7677"/>
            </a:avLst>
          </a:prstGeom>
          <a:solidFill>
            <a:schemeClr val="accent4">
              <a:alpha val="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E57C49-106F-4EB6-6B36-9FB8320BC04F}"/>
              </a:ext>
            </a:extLst>
          </p:cNvPr>
          <p:cNvSpPr txBox="1"/>
          <p:nvPr/>
        </p:nvSpPr>
        <p:spPr>
          <a:xfrm>
            <a:off x="1151066" y="2466566"/>
            <a:ext cx="183345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Poignard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Pascal Poignard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Marlyse Buisson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Isabelle Bally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Sebastian Dylon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Romy Rouzeau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Claire Rousset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Axelle Amen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Laurence Grossi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Giovanna Clavarino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6DA134-11FF-E600-65DF-75D8E79B3273}"/>
              </a:ext>
            </a:extLst>
          </p:cNvPr>
          <p:cNvSpPr txBox="1"/>
          <p:nvPr/>
        </p:nvSpPr>
        <p:spPr>
          <a:xfrm>
            <a:off x="3296627" y="2466565"/>
            <a:ext cx="183620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Burton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Dennis Burton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Pilar Altman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Mara Parren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Rebecca Nedellec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Nathan Beutler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4013B3E-72A8-9B82-EC20-203D63A356E8}"/>
              </a:ext>
            </a:extLst>
          </p:cNvPr>
          <p:cNvSpPr txBox="1"/>
          <p:nvPr/>
        </p:nvSpPr>
        <p:spPr>
          <a:xfrm>
            <a:off x="5110231" y="2466565"/>
            <a:ext cx="19244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Briney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Bryan Briney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Jonathan Hurtado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Terrence Messmer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Pragati Sharma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73C689-713A-5C5A-F7B3-3787FA891C6E}"/>
              </a:ext>
            </a:extLst>
          </p:cNvPr>
          <p:cNvSpPr txBox="1"/>
          <p:nvPr/>
        </p:nvSpPr>
        <p:spPr>
          <a:xfrm>
            <a:off x="7163119" y="2465352"/>
            <a:ext cx="18208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Andrabi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Raiees Andrabi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Sophie Ge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Katharina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Dueker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Sean Callaghan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Tazio Capozzola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28D5563-6097-12BF-3243-AC286E0A7BDC}"/>
              </a:ext>
            </a:extLst>
          </p:cNvPr>
          <p:cNvSpPr txBox="1"/>
          <p:nvPr/>
        </p:nvSpPr>
        <p:spPr>
          <a:xfrm>
            <a:off x="9366214" y="2465351"/>
            <a:ext cx="172983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Sok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Devin Sok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Elise Landais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Romy Rouzeau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Iszac Burton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Claudia Flynn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Katie McKenney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Alison Burns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 descr="Scripps Research – *NSPIRE">
            <a:extLst>
              <a:ext uri="{FF2B5EF4-FFF2-40B4-BE49-F238E27FC236}">
                <a16:creationId xmlns:a16="http://schemas.microsoft.com/office/drawing/2014/main" id="{CD92DADF-94E9-4E73-C98D-8007E6A5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89" y="1409501"/>
            <a:ext cx="4984376" cy="10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A821317-CD95-EED3-D108-DE0E157AF206}"/>
              </a:ext>
            </a:extLst>
          </p:cNvPr>
          <p:cNvSpPr txBox="1"/>
          <p:nvPr/>
        </p:nvSpPr>
        <p:spPr>
          <a:xfrm>
            <a:off x="4049465" y="4665368"/>
            <a:ext cx="1935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Ward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Gabriel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Ozorowsky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Wilma Lee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322201-9A46-5671-9FFD-B9FBE93B54D9}"/>
              </a:ext>
            </a:extLst>
          </p:cNvPr>
          <p:cNvSpPr txBox="1"/>
          <p:nvPr/>
        </p:nvSpPr>
        <p:spPr>
          <a:xfrm>
            <a:off x="6243043" y="4779179"/>
            <a:ext cx="192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Wilson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sng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Rotimi Omorodion</a:t>
            </a:r>
          </a:p>
        </p:txBody>
      </p:sp>
    </p:spTree>
    <p:extLst>
      <p:ext uri="{BB962C8B-B14F-4D97-AF65-F5344CB8AC3E}">
        <p14:creationId xmlns:p14="http://schemas.microsoft.com/office/powerpoint/2010/main" val="42695974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CD547-EDC5-6225-F579-F98A2A79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5" y="2427291"/>
            <a:ext cx="8629649" cy="560387"/>
          </a:xfrm>
        </p:spPr>
        <p:txBody>
          <a:bodyPr/>
          <a:lstStyle/>
          <a:p>
            <a:pPr algn="ctr"/>
            <a:r>
              <a:rPr lang="fr-FR" sz="4000" dirty="0" err="1"/>
              <a:t>Thanks</a:t>
            </a:r>
            <a:r>
              <a:rPr lang="fr-FR" sz="4000" dirty="0"/>
              <a:t> for </a:t>
            </a:r>
            <a:r>
              <a:rPr lang="fr-FR" sz="4000" dirty="0" err="1"/>
              <a:t>you</a:t>
            </a:r>
            <a:r>
              <a:rPr lang="fr-FR" sz="4000" dirty="0"/>
              <a:t> attention!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42C42E-C4C1-CA4F-BA8C-F99508E71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837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3768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C1D02-132A-D3FF-458E-C0B5E5D7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74" y="188916"/>
            <a:ext cx="9566695" cy="560387"/>
          </a:xfrm>
        </p:spPr>
        <p:txBody>
          <a:bodyPr/>
          <a:lstStyle/>
          <a:p>
            <a:r>
              <a:rPr lang="fr-FR" sz="2800" dirty="0" err="1"/>
              <a:t>Some</a:t>
            </a:r>
            <a:r>
              <a:rPr lang="fr-FR" sz="2800" dirty="0"/>
              <a:t> </a:t>
            </a:r>
            <a:r>
              <a:rPr lang="fr-FR" sz="2800" dirty="0" err="1"/>
              <a:t>gene</a:t>
            </a:r>
            <a:r>
              <a:rPr lang="fr-FR" sz="2800" dirty="0"/>
              <a:t> usages are </a:t>
            </a:r>
            <a:r>
              <a:rPr lang="fr-FR" sz="2800" dirty="0" err="1"/>
              <a:t>enriched</a:t>
            </a:r>
            <a:r>
              <a:rPr lang="fr-FR" sz="2800" dirty="0"/>
              <a:t> in the HIV </a:t>
            </a:r>
            <a:r>
              <a:rPr lang="fr-FR" sz="2800" dirty="0" err="1"/>
              <a:t>Env</a:t>
            </a:r>
            <a:r>
              <a:rPr lang="fr-FR" sz="2800" dirty="0"/>
              <a:t> </a:t>
            </a:r>
            <a:r>
              <a:rPr lang="fr-FR" sz="2800" dirty="0" err="1"/>
              <a:t>specific</a:t>
            </a:r>
            <a:r>
              <a:rPr lang="fr-FR" sz="2800" dirty="0"/>
              <a:t> fraction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09945E-E02E-931B-F996-61CE0B1D9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7E9960-8C1C-8603-6A4D-DF670002C1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9B77D4-E184-4A26-7800-A5690F5A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27" y="1104900"/>
            <a:ext cx="48958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9CA8424-0A2A-E2B0-0F96-A2273F25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9" y="1162707"/>
            <a:ext cx="48101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3675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/>
              <a:t>And </a:t>
            </a:r>
            <a:r>
              <a:rPr lang="fr-FR" sz="2800" dirty="0" err="1"/>
              <a:t>there’s</a:t>
            </a:r>
            <a:r>
              <a:rPr lang="fr-FR" sz="2800" dirty="0"/>
              <a:t> a lot more to </a:t>
            </a:r>
            <a:r>
              <a:rPr lang="fr-FR" sz="2800" dirty="0" err="1"/>
              <a:t>it!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52DDF38-D3FE-207A-8694-A15B5027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538287"/>
            <a:ext cx="39624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E6770B6-E274-AD9D-B14B-A2844E9E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052736"/>
            <a:ext cx="2088232" cy="21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AE3722B-262F-1634-2787-1BE950468882}"/>
              </a:ext>
            </a:extLst>
          </p:cNvPr>
          <p:cNvCxnSpPr/>
          <p:nvPr/>
        </p:nvCxnSpPr>
        <p:spPr>
          <a:xfrm flipV="1">
            <a:off x="3143672" y="2276872"/>
            <a:ext cx="1368152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>
            <a:extLst>
              <a:ext uri="{FF2B5EF4-FFF2-40B4-BE49-F238E27FC236}">
                <a16:creationId xmlns:a16="http://schemas.microsoft.com/office/drawing/2014/main" id="{F5734BBE-4158-1B4A-7B49-C0B06B7F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08" y="992395"/>
            <a:ext cx="2392422" cy="24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646B23B-BFC7-36C2-62EC-B3D6314E3BBA}"/>
              </a:ext>
            </a:extLst>
          </p:cNvPr>
          <p:cNvCxnSpPr/>
          <p:nvPr/>
        </p:nvCxnSpPr>
        <p:spPr>
          <a:xfrm>
            <a:off x="7104112" y="2117375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>
            <a:extLst>
              <a:ext uri="{FF2B5EF4-FFF2-40B4-BE49-F238E27FC236}">
                <a16:creationId xmlns:a16="http://schemas.microsoft.com/office/drawing/2014/main" id="{D2B27489-E99F-E61E-5B87-3A214543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16" y="3182014"/>
            <a:ext cx="277177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7697B1C-E03E-082A-F084-FA64F309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20" y="3591728"/>
            <a:ext cx="3420552" cy="29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69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6521E0-58F4-A05A-4E09-7145443A22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3EEB24-BBB9-D3E5-A2AB-BE45CA7EE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4"/>
          <a:stretch/>
        </p:blipFill>
        <p:spPr>
          <a:xfrm>
            <a:off x="104072" y="1880828"/>
            <a:ext cx="1198385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18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How?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276872"/>
            <a:ext cx="1224136" cy="1480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0"/>
            <a:ext cx="7492179" cy="3816424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H="1">
            <a:off x="2927648" y="1268760"/>
            <a:ext cx="1440160" cy="10081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2207568" y="2276872"/>
            <a:ext cx="72008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641853" y="207535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HIV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5663952" y="2520280"/>
            <a:ext cx="1152128" cy="129614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4943872" y="3816424"/>
            <a:ext cx="72008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186895" y="363600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gp41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7527239" y="3046786"/>
            <a:ext cx="792088" cy="86409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8300302" y="3912746"/>
            <a:ext cx="94910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9308414" y="37203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Trimer of gp120</a:t>
            </a:r>
          </a:p>
        </p:txBody>
      </p:sp>
    </p:spTree>
    <p:extLst>
      <p:ext uri="{BB962C8B-B14F-4D97-AF65-F5344CB8AC3E}">
        <p14:creationId xmlns:p14="http://schemas.microsoft.com/office/powerpoint/2010/main" val="3125736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How?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1412776"/>
            <a:ext cx="3185572" cy="2664296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6960096" y="1675737"/>
            <a:ext cx="1741191" cy="864096"/>
            <a:chOff x="7688560" y="1925216"/>
            <a:chExt cx="1741191" cy="864096"/>
          </a:xfrm>
        </p:grpSpPr>
        <p:cxnSp>
          <p:nvCxnSpPr>
            <p:cNvPr id="7" name="Connecteur droit 6"/>
            <p:cNvCxnSpPr/>
            <p:nvPr/>
          </p:nvCxnSpPr>
          <p:spPr>
            <a:xfrm flipV="1">
              <a:off x="7688560" y="1925216"/>
              <a:ext cx="792088" cy="86409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8480648" y="1925216"/>
              <a:ext cx="949103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6672064" y="952949"/>
            <a:ext cx="1450361" cy="1260127"/>
            <a:chOff x="7688560" y="1529185"/>
            <a:chExt cx="1450361" cy="1260127"/>
          </a:xfrm>
        </p:grpSpPr>
        <p:cxnSp>
          <p:nvCxnSpPr>
            <p:cNvPr id="10" name="Connecteur droit 9"/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8122861" y="723536"/>
            <a:ext cx="1443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Streptavidin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782724" y="1430781"/>
            <a:ext cx="798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Biotin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A56">
                  <a:lumMod val="10000"/>
                  <a:lumOff val="9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6163711" y="461656"/>
            <a:ext cx="1450361" cy="1260127"/>
            <a:chOff x="7688560" y="1529185"/>
            <a:chExt cx="1450361" cy="1260127"/>
          </a:xfrm>
        </p:grpSpPr>
        <p:cxnSp>
          <p:nvCxnSpPr>
            <p:cNvPr id="15" name="Connecteur droit 14"/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7572221" y="232243"/>
            <a:ext cx="1528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Fluorophore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7527239" y="3046786"/>
            <a:ext cx="792088" cy="86409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300302" y="3912746"/>
            <a:ext cx="94910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9308414" y="37203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Trimer of gp120</a:t>
            </a:r>
          </a:p>
        </p:txBody>
      </p:sp>
      <p:grpSp>
        <p:nvGrpSpPr>
          <p:cNvPr id="21" name="Groupe 20"/>
          <p:cNvGrpSpPr/>
          <p:nvPr/>
        </p:nvGrpSpPr>
        <p:grpSpPr>
          <a:xfrm flipH="1">
            <a:off x="3973252" y="1556185"/>
            <a:ext cx="1450361" cy="1260127"/>
            <a:chOff x="7688560" y="1529185"/>
            <a:chExt cx="1450361" cy="1260127"/>
          </a:xfrm>
        </p:grpSpPr>
        <p:cxnSp>
          <p:nvCxnSpPr>
            <p:cNvPr id="22" name="Connecteur droit 21"/>
            <p:cNvCxnSpPr/>
            <p:nvPr/>
          </p:nvCxnSpPr>
          <p:spPr>
            <a:xfrm flipV="1">
              <a:off x="7688560" y="1529185"/>
              <a:ext cx="501258" cy="126012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8189818" y="1529199"/>
              <a:ext cx="949103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2461594" y="1342053"/>
            <a:ext cx="14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barcode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5081125"/>
            <a:ext cx="9700316" cy="61557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55440" y="5381955"/>
            <a:ext cx="2448272" cy="30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65B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Illumina adapter</a:t>
            </a:r>
          </a:p>
        </p:txBody>
      </p:sp>
      <p:cxnSp>
        <p:nvCxnSpPr>
          <p:cNvPr id="27" name="Connecteur droit 26"/>
          <p:cNvCxnSpPr/>
          <p:nvPr/>
        </p:nvCxnSpPr>
        <p:spPr>
          <a:xfrm flipH="1">
            <a:off x="911424" y="1711385"/>
            <a:ext cx="1550170" cy="3369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3855510" y="1711385"/>
            <a:ext cx="1082449" cy="24706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4943872" y="4182053"/>
            <a:ext cx="5487638" cy="899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11424" y="5872185"/>
            <a:ext cx="2808312" cy="216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24013" y="5926191"/>
            <a:ext cx="1507891" cy="108012"/>
          </a:xfrm>
          <a:prstGeom prst="rect">
            <a:avLst/>
          </a:prstGeom>
          <a:solidFill>
            <a:schemeClr val="bg1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31284" y="5872185"/>
            <a:ext cx="2137195" cy="2160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65480" y="5913227"/>
            <a:ext cx="1507891" cy="133941"/>
          </a:xfrm>
          <a:prstGeom prst="rect">
            <a:avLst/>
          </a:prstGeom>
          <a:solidFill>
            <a:schemeClr val="bg1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73371" y="5872185"/>
            <a:ext cx="1615117" cy="216024"/>
          </a:xfrm>
          <a:prstGeom prst="rect">
            <a:avLst/>
          </a:prstGeom>
          <a:solidFill>
            <a:srgbClr val="0CA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04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8089725" cy="560387"/>
          </a:xfrm>
        </p:spPr>
        <p:txBody>
          <a:bodyPr/>
          <a:lstStyle/>
          <a:p>
            <a:pPr algn="ctr"/>
            <a:r>
              <a:rPr lang="fr-FR" sz="2800" dirty="0" err="1"/>
              <a:t>Some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 are capable of </a:t>
            </a:r>
            <a:r>
              <a:rPr lang="fr-FR" sz="2800" dirty="0" err="1"/>
              <a:t>broad</a:t>
            </a:r>
            <a:r>
              <a:rPr lang="fr-FR" sz="2800" dirty="0"/>
              <a:t> </a:t>
            </a:r>
            <a:r>
              <a:rPr lang="fr-FR" sz="2800" dirty="0" err="1"/>
              <a:t>neutralization</a:t>
            </a:r>
            <a:r>
              <a:rPr lang="fr-FR" sz="2800" dirty="0"/>
              <a:t>:</a:t>
            </a:r>
            <a:br>
              <a:rPr lang="fr-FR" sz="2800" dirty="0"/>
            </a:br>
            <a:r>
              <a:rPr lang="fr-FR" sz="2800" dirty="0" err="1"/>
              <a:t>They</a:t>
            </a:r>
            <a:r>
              <a:rPr lang="fr-FR" sz="2800" dirty="0"/>
              <a:t> are </a:t>
            </a:r>
            <a:r>
              <a:rPr lang="fr-FR" sz="2800" dirty="0" err="1">
                <a:solidFill>
                  <a:srgbClr val="FF0000"/>
                </a:solidFill>
              </a:rPr>
              <a:t>b</a:t>
            </a:r>
            <a:r>
              <a:rPr lang="fr-FR" sz="2800" dirty="0" err="1"/>
              <a:t>roadly</a:t>
            </a:r>
            <a:r>
              <a:rPr lang="fr-FR" sz="2800" dirty="0"/>
              <a:t> </a:t>
            </a:r>
            <a:r>
              <a:rPr lang="fr-FR" sz="2800" dirty="0" err="1">
                <a:solidFill>
                  <a:srgbClr val="FF0000"/>
                </a:solidFill>
              </a:rPr>
              <a:t>N</a:t>
            </a:r>
            <a:r>
              <a:rPr lang="fr-FR" sz="2800" dirty="0" err="1"/>
              <a:t>eutralizing</a:t>
            </a:r>
            <a:r>
              <a:rPr lang="fr-FR" sz="2800" dirty="0"/>
              <a:t> </a:t>
            </a:r>
            <a:r>
              <a:rPr lang="fr-FR" sz="2800" dirty="0" err="1">
                <a:solidFill>
                  <a:srgbClr val="FF0000"/>
                </a:solidFill>
              </a:rPr>
              <a:t>A</a:t>
            </a:r>
            <a:r>
              <a:rPr lang="fr-FR" sz="2800" dirty="0" err="1"/>
              <a:t>nti</a:t>
            </a:r>
            <a:r>
              <a:rPr lang="fr-FR" sz="2800" dirty="0" err="1">
                <a:solidFill>
                  <a:srgbClr val="FF0000"/>
                </a:solidFill>
              </a:rPr>
              <a:t>b</a:t>
            </a:r>
            <a:r>
              <a:rPr lang="fr-FR" sz="2800" dirty="0" err="1"/>
              <a:t>odie</a:t>
            </a:r>
            <a:r>
              <a:rPr lang="fr-FR" sz="2800" dirty="0" err="1">
                <a:solidFill>
                  <a:srgbClr val="FF0000"/>
                </a:solidFill>
              </a:rPr>
              <a:t>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DAA7D2-316E-43DC-8E20-47CE6F6AE5DA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F49AD2-07C5-C8CB-C833-343F092D701C}"/>
              </a:ext>
            </a:extLst>
          </p:cNvPr>
          <p:cNvSpPr txBox="1"/>
          <p:nvPr/>
        </p:nvSpPr>
        <p:spPr>
          <a:xfrm>
            <a:off x="4787709" y="1352724"/>
            <a:ext cx="79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bNAbs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DE6932-81C3-79B8-ABF8-7BF64235D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t="9051" r="39710" b="8001"/>
          <a:stretch/>
        </p:blipFill>
        <p:spPr>
          <a:xfrm>
            <a:off x="4511824" y="1880828"/>
            <a:ext cx="135083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4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980525"/>
            <a:ext cx="7651732" cy="5760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How?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1818" l="0" r="100000">
                        <a14:foregroundMark x1="63454" y1="41929" x2="67269" y2="77180"/>
                        <a14:foregroundMark x1="84337" y1="46753" x2="70281" y2="72913"/>
                        <a14:foregroundMark x1="68876" y1="49351" x2="69076" y2="59184"/>
                        <a14:foregroundMark x1="55221" y1="42672" x2="59639" y2="49351"/>
                        <a14:foregroundMark x1="93173" y1="45269" x2="86546" y2="52319"/>
                        <a14:foregroundMark x1="76707" y1="69202" x2="75301" y2="77180"/>
                      </a14:backgroundRemoval>
                    </a14:imgEffect>
                  </a14:imgLayer>
                </a14:imgProps>
              </a:ext>
            </a:extLst>
          </a:blip>
          <a:srcRect b="18583"/>
          <a:stretch/>
        </p:blipFill>
        <p:spPr>
          <a:xfrm rot="20951137">
            <a:off x="1156887" y="2202877"/>
            <a:ext cx="3326529" cy="293136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3647728" y="4941168"/>
            <a:ext cx="72008" cy="576064"/>
          </a:xfrm>
          <a:prstGeom prst="line">
            <a:avLst/>
          </a:prstGeom>
          <a:ln w="38100">
            <a:solidFill>
              <a:srgbClr val="253A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863752" y="4918938"/>
            <a:ext cx="72008" cy="576064"/>
          </a:xfrm>
          <a:prstGeom prst="line">
            <a:avLst/>
          </a:prstGeom>
          <a:ln w="38100">
            <a:solidFill>
              <a:srgbClr val="253A7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23992" y="6001405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8472264" y="4077072"/>
            <a:ext cx="2088232" cy="2880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620456" y="418043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BCR</a:t>
            </a:r>
          </a:p>
        </p:txBody>
      </p:sp>
    </p:spTree>
    <p:extLst>
      <p:ext uri="{BB962C8B-B14F-4D97-AF65-F5344CB8AC3E}">
        <p14:creationId xmlns:p14="http://schemas.microsoft.com/office/powerpoint/2010/main" val="1495052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A788A86-9AB1-ABD7-F6DB-DB6F0456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4" r="18559"/>
          <a:stretch/>
        </p:blipFill>
        <p:spPr>
          <a:xfrm>
            <a:off x="8877342" y="1515696"/>
            <a:ext cx="3092370" cy="3353463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Experimental</a:t>
            </a:r>
            <a:r>
              <a:rPr lang="fr-FR" sz="2800" dirty="0"/>
              <a:t> design: </a:t>
            </a:r>
            <a:r>
              <a:rPr lang="fr-FR" sz="2800" dirty="0" err="1"/>
              <a:t>fishing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r>
              <a:rPr lang="fr-FR" sz="2800" dirty="0"/>
              <a:t>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17886C-EBA8-F2FA-5643-A92D167C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8" y="1515696"/>
            <a:ext cx="4344730" cy="35103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AC9A21-1123-2026-3D31-E9C9F50D7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2" b="15015"/>
          <a:stretch/>
        </p:blipFill>
        <p:spPr>
          <a:xfrm>
            <a:off x="4703598" y="1515697"/>
            <a:ext cx="4344730" cy="39014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B72D98-AC67-23B5-CB3D-B3034EB92389}"/>
              </a:ext>
            </a:extLst>
          </p:cNvPr>
          <p:cNvSpPr/>
          <p:nvPr/>
        </p:nvSpPr>
        <p:spPr>
          <a:xfrm>
            <a:off x="1390651" y="2780928"/>
            <a:ext cx="960933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930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How?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01A08A-7C18-3E9A-8A72-D2787FA30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42125" r="42125" b="38750"/>
          <a:stretch/>
        </p:blipFill>
        <p:spPr>
          <a:xfrm>
            <a:off x="623392" y="1065833"/>
            <a:ext cx="1368152" cy="1224136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FC1DEA9-9697-F86A-F860-1C6B482344DF}"/>
              </a:ext>
            </a:extLst>
          </p:cNvPr>
          <p:cNvCxnSpPr/>
          <p:nvPr/>
        </p:nvCxnSpPr>
        <p:spPr>
          <a:xfrm>
            <a:off x="2351584" y="1628800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7902ACD-AE4D-B535-C211-774FB0C1D726}"/>
              </a:ext>
            </a:extLst>
          </p:cNvPr>
          <p:cNvSpPr txBox="1"/>
          <p:nvPr/>
        </p:nvSpPr>
        <p:spPr>
          <a:xfrm>
            <a:off x="2422667" y="1046973"/>
            <a:ext cx="64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0DD2C5-A965-75EF-1481-58C7F0BB7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5" t="40550" r="41915" b="37400"/>
          <a:stretch/>
        </p:blipFill>
        <p:spPr>
          <a:xfrm>
            <a:off x="3503712" y="921816"/>
            <a:ext cx="1584177" cy="1512169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4A28361-044F-FD54-8DA0-C552786694A6}"/>
              </a:ext>
            </a:extLst>
          </p:cNvPr>
          <p:cNvCxnSpPr/>
          <p:nvPr/>
        </p:nvCxnSpPr>
        <p:spPr>
          <a:xfrm>
            <a:off x="5591944" y="1602873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30F2998-3434-EE33-0B64-C904008466B9}"/>
              </a:ext>
            </a:extLst>
          </p:cNvPr>
          <p:cNvSpPr txBox="1"/>
          <p:nvPr/>
        </p:nvSpPr>
        <p:spPr>
          <a:xfrm>
            <a:off x="5354096" y="1046973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Enrichment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9B80C90-C2DB-C66A-97B4-8EE6F35C731D}"/>
              </a:ext>
            </a:extLst>
          </p:cNvPr>
          <p:cNvSpPr txBox="1"/>
          <p:nvPr/>
        </p:nvSpPr>
        <p:spPr>
          <a:xfrm>
            <a:off x="9138094" y="158250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A83F80A-E361-A421-14F8-A944026B84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25850" r="35300" b="52100"/>
          <a:stretch/>
        </p:blipFill>
        <p:spPr>
          <a:xfrm>
            <a:off x="9555196" y="813804"/>
            <a:ext cx="2520281" cy="151217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5A07C5E6-A986-B891-C775-9C49DBC1D750}"/>
              </a:ext>
            </a:extLst>
          </p:cNvPr>
          <p:cNvGrpSpPr/>
          <p:nvPr/>
        </p:nvGrpSpPr>
        <p:grpSpPr>
          <a:xfrm>
            <a:off x="4891110" y="270696"/>
            <a:ext cx="302757" cy="439950"/>
            <a:chOff x="3719736" y="239850"/>
            <a:chExt cx="302757" cy="43995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1F2661A-7080-3FD0-F87D-7A17AF0A6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065" t="1805" r="66354" b="74926"/>
            <a:stretch/>
          </p:blipFill>
          <p:spPr>
            <a:xfrm>
              <a:off x="3719736" y="239850"/>
              <a:ext cx="302757" cy="37313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4A4424F-3634-EA02-75C8-33DD9EE59BB7}"/>
                </a:ext>
              </a:extLst>
            </p:cNvPr>
            <p:cNvSpPr/>
            <p:nvPr/>
          </p:nvSpPr>
          <p:spPr>
            <a:xfrm>
              <a:off x="3791744" y="594419"/>
              <a:ext cx="216024" cy="85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CF796ED0-9100-1492-6196-1C543A67E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78" t="60826" r="65880" b="16636"/>
          <a:stretch/>
        </p:blipFill>
        <p:spPr>
          <a:xfrm>
            <a:off x="3451177" y="284865"/>
            <a:ext cx="364460" cy="373138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0CFB98A0-5E11-3C30-36CE-636CD3AE81E0}"/>
              </a:ext>
            </a:extLst>
          </p:cNvPr>
          <p:cNvSpPr/>
          <p:nvPr/>
        </p:nvSpPr>
        <p:spPr>
          <a:xfrm>
            <a:off x="4736034" y="162621"/>
            <a:ext cx="604706" cy="604706"/>
          </a:xfrm>
          <a:prstGeom prst="ellipse">
            <a:avLst/>
          </a:prstGeom>
          <a:noFill/>
          <a:ln w="19050">
            <a:solidFill>
              <a:srgbClr val="00206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F9142FA-F291-26F6-BB05-190C0B5EEF7F}"/>
              </a:ext>
            </a:extLst>
          </p:cNvPr>
          <p:cNvSpPr/>
          <p:nvPr/>
        </p:nvSpPr>
        <p:spPr>
          <a:xfrm>
            <a:off x="3331054" y="162621"/>
            <a:ext cx="604706" cy="604706"/>
          </a:xfrm>
          <a:prstGeom prst="ellipse">
            <a:avLst/>
          </a:prstGeom>
          <a:noFill/>
          <a:ln w="19050">
            <a:solidFill>
              <a:srgbClr val="00206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BFD0E445-AD50-39A5-DB21-04D7C080EA9B}"/>
              </a:ext>
            </a:extLst>
          </p:cNvPr>
          <p:cNvCxnSpPr>
            <a:stCxn id="30" idx="4"/>
          </p:cNvCxnSpPr>
          <p:nvPr/>
        </p:nvCxnSpPr>
        <p:spPr>
          <a:xfrm>
            <a:off x="5038387" y="767327"/>
            <a:ext cx="0" cy="648978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D224382-3CFB-DDA3-8161-B40B147EAD33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3633407" y="767327"/>
            <a:ext cx="0" cy="501433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AE59037-12ED-3D64-A5AA-571EC3F3AFDC}"/>
              </a:ext>
            </a:extLst>
          </p:cNvPr>
          <p:cNvCxnSpPr>
            <a:cxnSpLocks/>
          </p:cNvCxnSpPr>
          <p:nvPr/>
        </p:nvCxnSpPr>
        <p:spPr>
          <a:xfrm>
            <a:off x="3633407" y="1268760"/>
            <a:ext cx="302353" cy="44595"/>
          </a:xfrm>
          <a:prstGeom prst="line">
            <a:avLst/>
          </a:prstGeom>
          <a:ln>
            <a:solidFill>
              <a:srgbClr val="002060">
                <a:alpha val="49804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75C189C-5F8B-6904-873F-265CCA1CF1FD}"/>
              </a:ext>
            </a:extLst>
          </p:cNvPr>
          <p:cNvGrpSpPr/>
          <p:nvPr/>
        </p:nvGrpSpPr>
        <p:grpSpPr>
          <a:xfrm>
            <a:off x="6950003" y="904811"/>
            <a:ext cx="1954309" cy="1394173"/>
            <a:chOff x="6950003" y="904811"/>
            <a:chExt cx="1954309" cy="139417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2F5A6DB-BDE5-D76C-A0B8-54CBBFF0C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32150" r="72785" b="46850"/>
            <a:stretch/>
          </p:blipFill>
          <p:spPr>
            <a:xfrm>
              <a:off x="6950003" y="904811"/>
              <a:ext cx="1533514" cy="98936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39348659-9574-35AF-5766-59D5CCAE0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779" r="7514"/>
            <a:stretch/>
          </p:blipFill>
          <p:spPr>
            <a:xfrm>
              <a:off x="8342214" y="1025142"/>
              <a:ext cx="562098" cy="127384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0277E1-567D-A702-C49A-B5E1DBDB0DBC}"/>
                </a:ext>
              </a:extLst>
            </p:cNvPr>
            <p:cNvSpPr/>
            <p:nvPr/>
          </p:nvSpPr>
          <p:spPr>
            <a:xfrm>
              <a:off x="8112224" y="1894174"/>
              <a:ext cx="461938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D4ABBF40-5FFD-A085-CFEA-1E99B5120EFB}"/>
              </a:ext>
            </a:extLst>
          </p:cNvPr>
          <p:cNvSpPr txBox="1"/>
          <p:nvPr/>
        </p:nvSpPr>
        <p:spPr>
          <a:xfrm>
            <a:off x="7478172" y="2389165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FACS-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D452AC7-A3CC-72EE-391F-A7AB15960851}"/>
              </a:ext>
            </a:extLst>
          </p:cNvPr>
          <p:cNvSpPr txBox="1"/>
          <p:nvPr/>
        </p:nvSpPr>
        <p:spPr>
          <a:xfrm>
            <a:off x="10004657" y="2389165"/>
            <a:ext cx="137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MACS-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EB918A3-6CA2-40DC-D332-401B5DECA530}"/>
              </a:ext>
            </a:extLst>
          </p:cNvPr>
          <p:cNvGrpSpPr/>
          <p:nvPr/>
        </p:nvGrpSpPr>
        <p:grpSpPr>
          <a:xfrm>
            <a:off x="11377084" y="4214058"/>
            <a:ext cx="575733" cy="1296144"/>
            <a:chOff x="9277351" y="3637444"/>
            <a:chExt cx="575733" cy="1296144"/>
          </a:xfrm>
        </p:grpSpPr>
        <p:pic>
          <p:nvPicPr>
            <p:cNvPr id="45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D00B1FD3-9C8F-5C32-832B-9178466381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34263" r="91934" b="19001"/>
            <a:stretch/>
          </p:blipFill>
          <p:spPr bwMode="auto">
            <a:xfrm flipH="1">
              <a:off x="9277351" y="3637444"/>
              <a:ext cx="575733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9CB5011-155F-42A6-C5BC-7131917B8BB9}"/>
                </a:ext>
              </a:extLst>
            </p:cNvPr>
            <p:cNvSpPr/>
            <p:nvPr/>
          </p:nvSpPr>
          <p:spPr>
            <a:xfrm>
              <a:off x="9277351" y="4163222"/>
              <a:ext cx="46120" cy="395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2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E7C5E320-DE98-9219-8577-8BCDE599B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34451" r="66537" b="18814"/>
          <a:stretch/>
        </p:blipFill>
        <p:spPr bwMode="auto">
          <a:xfrm>
            <a:off x="8146542" y="4214058"/>
            <a:ext cx="27363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1977E91A-683F-3C74-E97B-A179FC4CAAF2}"/>
              </a:ext>
            </a:extLst>
          </p:cNvPr>
          <p:cNvCxnSpPr>
            <a:cxnSpLocks/>
          </p:cNvCxnSpPr>
          <p:nvPr/>
        </p:nvCxnSpPr>
        <p:spPr>
          <a:xfrm flipH="1">
            <a:off x="10992544" y="4862130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59955F0-879F-98CE-CB35-8E9FB9BA6F33}"/>
              </a:ext>
            </a:extLst>
          </p:cNvPr>
          <p:cNvGrpSpPr/>
          <p:nvPr/>
        </p:nvGrpSpPr>
        <p:grpSpPr>
          <a:xfrm>
            <a:off x="7048862" y="4070042"/>
            <a:ext cx="847338" cy="1728191"/>
            <a:chOff x="4331804" y="3933056"/>
            <a:chExt cx="847338" cy="1728191"/>
          </a:xfrm>
        </p:grpSpPr>
        <p:pic>
          <p:nvPicPr>
            <p:cNvPr id="55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8CF0F904-C9CA-F9EC-17DB-D43ED6FB6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6" t="26662" r="57520" b="11025"/>
            <a:stretch/>
          </p:blipFill>
          <p:spPr bwMode="auto">
            <a:xfrm>
              <a:off x="4331804" y="3933056"/>
              <a:ext cx="739326" cy="1728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7897F6F-8C1B-AC64-7F6E-8C3A9A30E416}"/>
                </a:ext>
              </a:extLst>
            </p:cNvPr>
            <p:cNvSpPr/>
            <p:nvPr/>
          </p:nvSpPr>
          <p:spPr>
            <a:xfrm>
              <a:off x="4891110" y="4293096"/>
              <a:ext cx="288032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4661A2C-0F4D-6546-85A5-B6C2496BF71A}"/>
              </a:ext>
            </a:extLst>
          </p:cNvPr>
          <p:cNvCxnSpPr>
            <a:cxnSpLocks/>
          </p:cNvCxnSpPr>
          <p:nvPr/>
        </p:nvCxnSpPr>
        <p:spPr>
          <a:xfrm flipH="1">
            <a:off x="7755229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137352F4-8E4B-D43F-91A0-1BFC030791E3}"/>
              </a:ext>
            </a:extLst>
          </p:cNvPr>
          <p:cNvCxnSpPr/>
          <p:nvPr/>
        </p:nvCxnSpPr>
        <p:spPr>
          <a:xfrm flipH="1">
            <a:off x="6713984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EE033AF8-C730-295F-7020-8EAFEAC18F9C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 rot="16200000" flipH="1">
            <a:off x="10450130" y="2999237"/>
            <a:ext cx="1455561" cy="9740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1CCA74EA-8BC3-35B1-FDA2-63ECF5E26FD6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 rot="16200000" flipH="1">
            <a:off x="9160807" y="1709914"/>
            <a:ext cx="1455561" cy="35527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2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9EE3A406-2795-0AC9-A511-3CE90DB41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9" t="38834" r="31576" b="24816"/>
          <a:stretch/>
        </p:blipFill>
        <p:spPr bwMode="auto">
          <a:xfrm>
            <a:off x="3685451" y="4435978"/>
            <a:ext cx="116609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e 74">
            <a:extLst>
              <a:ext uri="{FF2B5EF4-FFF2-40B4-BE49-F238E27FC236}">
                <a16:creationId xmlns:a16="http://schemas.microsoft.com/office/drawing/2014/main" id="{B1F9A2AE-553D-8FD0-17DF-D6B33BA50854}"/>
              </a:ext>
            </a:extLst>
          </p:cNvPr>
          <p:cNvGrpSpPr/>
          <p:nvPr/>
        </p:nvGrpSpPr>
        <p:grpSpPr>
          <a:xfrm>
            <a:off x="5087889" y="4286065"/>
            <a:ext cx="1518083" cy="1296144"/>
            <a:chOff x="5087889" y="4286065"/>
            <a:chExt cx="1518083" cy="1296144"/>
          </a:xfrm>
        </p:grpSpPr>
        <p:pic>
          <p:nvPicPr>
            <p:cNvPr id="60" name="Picture 2" descr="Example Config CSVs for TRG/D Enriched Libraries -Software -Single Cell  Immune Profiling -Official 10x Genomics Support">
              <a:extLst>
                <a:ext uri="{FF2B5EF4-FFF2-40B4-BE49-F238E27FC236}">
                  <a16:creationId xmlns:a16="http://schemas.microsoft.com/office/drawing/2014/main" id="{DDCFEED6-364A-692B-9D3C-A76E026B05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4" t="34713" r="44094" b="18552"/>
            <a:stretch/>
          </p:blipFill>
          <p:spPr bwMode="auto">
            <a:xfrm>
              <a:off x="5151188" y="4286065"/>
              <a:ext cx="1454784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56B2582-0CAE-EC9B-EB94-9256C089F266}"/>
                </a:ext>
              </a:extLst>
            </p:cNvPr>
            <p:cNvSpPr/>
            <p:nvPr/>
          </p:nvSpPr>
          <p:spPr>
            <a:xfrm>
              <a:off x="5087889" y="4455869"/>
              <a:ext cx="9783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B2F1E1E-6C9D-84A5-7570-B2B58D9BD530}"/>
              </a:ext>
            </a:extLst>
          </p:cNvPr>
          <p:cNvCxnSpPr/>
          <p:nvPr/>
        </p:nvCxnSpPr>
        <p:spPr>
          <a:xfrm flipH="1">
            <a:off x="4855775" y="4934137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6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CFB89C38-B160-083E-9A58-472F6563E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9" t="41985" r="18697" b="21664"/>
          <a:stretch/>
        </p:blipFill>
        <p:spPr bwMode="auto">
          <a:xfrm>
            <a:off x="2122583" y="4520451"/>
            <a:ext cx="1131830" cy="10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74F55CBD-C8A2-FB6C-8946-4BBD77C332F6}"/>
              </a:ext>
            </a:extLst>
          </p:cNvPr>
          <p:cNvCxnSpPr/>
          <p:nvPr/>
        </p:nvCxnSpPr>
        <p:spPr>
          <a:xfrm flipH="1">
            <a:off x="3327097" y="4930369"/>
            <a:ext cx="2461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Picture 2" descr="Example Config CSVs for TRG/D Enriched Libraries -Software -Single Cell  Immune Profiling -Official 10x Genomics Support">
            <a:extLst>
              <a:ext uri="{FF2B5EF4-FFF2-40B4-BE49-F238E27FC236}">
                <a16:creationId xmlns:a16="http://schemas.microsoft.com/office/drawing/2014/main" id="{CAB3269D-2BE3-2A73-99F9-D88B10EB5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7" t="19013" r="6530"/>
          <a:stretch/>
        </p:blipFill>
        <p:spPr bwMode="auto">
          <a:xfrm>
            <a:off x="525499" y="3901477"/>
            <a:ext cx="1131830" cy="2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A62212D3-2ABB-B8F4-36FA-F6E2FBBB26BC}"/>
              </a:ext>
            </a:extLst>
          </p:cNvPr>
          <p:cNvCxnSpPr>
            <a:cxnSpLocks/>
          </p:cNvCxnSpPr>
          <p:nvPr/>
        </p:nvCxnSpPr>
        <p:spPr>
          <a:xfrm flipH="1" flipV="1">
            <a:off x="1815466" y="4739836"/>
            <a:ext cx="218351" cy="190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DF25C3A1-B0A4-8998-446E-7D3C6E8937E2}"/>
              </a:ext>
            </a:extLst>
          </p:cNvPr>
          <p:cNvCxnSpPr>
            <a:cxnSpLocks/>
          </p:cNvCxnSpPr>
          <p:nvPr/>
        </p:nvCxnSpPr>
        <p:spPr>
          <a:xfrm flipH="1">
            <a:off x="1821803" y="4959925"/>
            <a:ext cx="218351" cy="190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2" name="ZoneTexte 81">
            <a:extLst>
              <a:ext uri="{FF2B5EF4-FFF2-40B4-BE49-F238E27FC236}">
                <a16:creationId xmlns:a16="http://schemas.microsoft.com/office/drawing/2014/main" id="{30603E21-9274-60D3-07E4-5A670CA12D76}"/>
              </a:ext>
            </a:extLst>
          </p:cNvPr>
          <p:cNvSpPr txBox="1"/>
          <p:nvPr/>
        </p:nvSpPr>
        <p:spPr>
          <a:xfrm>
            <a:off x="8692994" y="603858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GEMs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emulsion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21E32B7-AC65-CA6E-4588-223FE56D779B}"/>
              </a:ext>
            </a:extLst>
          </p:cNvPr>
          <p:cNvSpPr txBox="1"/>
          <p:nvPr/>
        </p:nvSpPr>
        <p:spPr>
          <a:xfrm>
            <a:off x="6875794" y="6041673"/>
            <a:ext cx="98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Libraries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7B98A0B9-F54E-46E3-3C66-1A6A0FA317DC}"/>
              </a:ext>
            </a:extLst>
          </p:cNvPr>
          <p:cNvSpPr txBox="1"/>
          <p:nvPr/>
        </p:nvSpPr>
        <p:spPr>
          <a:xfrm>
            <a:off x="5244432" y="603858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8CFAEDB0-4B63-2621-0862-D839A506593A}"/>
              </a:ext>
            </a:extLst>
          </p:cNvPr>
          <p:cNvSpPr txBox="1"/>
          <p:nvPr/>
        </p:nvSpPr>
        <p:spPr>
          <a:xfrm>
            <a:off x="444293" y="6038585"/>
            <a:ext cx="448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&lt;- - - - - - - - - - -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Ranger - - - - - - - - - -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- &gt;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8F6429F3-C108-C784-24DA-A8B997693278}"/>
              </a:ext>
            </a:extLst>
          </p:cNvPr>
          <p:cNvCxnSpPr/>
          <p:nvPr/>
        </p:nvCxnSpPr>
        <p:spPr>
          <a:xfrm flipH="1">
            <a:off x="3178751" y="3141572"/>
            <a:ext cx="3249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5AFD3F5-D780-6B64-000C-4539D2410931}"/>
              </a:ext>
            </a:extLst>
          </p:cNvPr>
          <p:cNvCxnSpPr/>
          <p:nvPr/>
        </p:nvCxnSpPr>
        <p:spPr>
          <a:xfrm flipV="1">
            <a:off x="3503712" y="3140968"/>
            <a:ext cx="0" cy="17894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6" name="ZoneTexte 95">
            <a:extLst>
              <a:ext uri="{FF2B5EF4-FFF2-40B4-BE49-F238E27FC236}">
                <a16:creationId xmlns:a16="http://schemas.microsoft.com/office/drawing/2014/main" id="{37E878F6-14AB-0DBC-7A87-9D2C5DE56382}"/>
              </a:ext>
            </a:extLst>
          </p:cNvPr>
          <p:cNvSpPr txBox="1"/>
          <p:nvPr/>
        </p:nvSpPr>
        <p:spPr>
          <a:xfrm>
            <a:off x="400975" y="2366102"/>
            <a:ext cx="457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&lt;- - - - - - - - - - - -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Scab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Ranger - - - - - - - - - -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- &gt;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49917736-5620-5539-0F29-C1AFD2561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29" y="2735548"/>
            <a:ext cx="762762" cy="76580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FA7CE22-49C2-DAEC-8021-E2461C30E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14" y="2824920"/>
            <a:ext cx="1002455" cy="6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412CFE1-5D6A-3B63-3797-745237DC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88" y="2834760"/>
            <a:ext cx="887116" cy="63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633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A </a:t>
            </a:r>
            <a:r>
              <a:rPr lang="fr-FR" sz="2800" dirty="0" err="1"/>
              <a:t>novel</a:t>
            </a:r>
            <a:r>
              <a:rPr lang="fr-FR" sz="2800" dirty="0"/>
              <a:t> </a:t>
            </a:r>
            <a:r>
              <a:rPr lang="fr-FR" sz="2800" dirty="0" err="1"/>
              <a:t>approach</a:t>
            </a:r>
            <a:r>
              <a:rPr lang="fr-FR" sz="2800" dirty="0"/>
              <a:t> of single-</a:t>
            </a:r>
            <a:r>
              <a:rPr lang="fr-FR" sz="2800" dirty="0" err="1"/>
              <a:t>cell</a:t>
            </a:r>
            <a:r>
              <a:rPr lang="fr-FR" sz="2800" dirty="0"/>
              <a:t> </a:t>
            </a:r>
            <a:r>
              <a:rPr lang="fr-FR" sz="2800" dirty="0" err="1"/>
              <a:t>analysis</a:t>
            </a:r>
            <a:r>
              <a:rPr lang="fr-FR" sz="2800" dirty="0"/>
              <a:t>: </a:t>
            </a:r>
            <a:r>
              <a:rPr lang="fr-FR" sz="2800" dirty="0" err="1"/>
              <a:t>LIBRAseq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A7D2-316E-43DC-8E20-47CE6F6AE5DA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CECF3-5656-184C-E594-EE9F458986D8}"/>
              </a:ext>
            </a:extLst>
          </p:cNvPr>
          <p:cNvSpPr/>
          <p:nvPr/>
        </p:nvSpPr>
        <p:spPr>
          <a:xfrm>
            <a:off x="9048328" y="3428511"/>
            <a:ext cx="648072" cy="21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2FC47C0-E7FB-081B-DC64-DAD28286DEF1}"/>
              </a:ext>
            </a:extLst>
          </p:cNvPr>
          <p:cNvGrpSpPr/>
          <p:nvPr/>
        </p:nvGrpSpPr>
        <p:grpSpPr>
          <a:xfrm>
            <a:off x="509650" y="1619046"/>
            <a:ext cx="10867434" cy="3618929"/>
            <a:chOff x="1631504" y="2042318"/>
            <a:chExt cx="8328248" cy="277336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BD296FF-D6F2-4EC2-B3BA-0F46CE16F5CE}"/>
                </a:ext>
              </a:extLst>
            </p:cNvPr>
            <p:cNvGrpSpPr/>
            <p:nvPr/>
          </p:nvGrpSpPr>
          <p:grpSpPr>
            <a:xfrm>
              <a:off x="1631504" y="2042318"/>
              <a:ext cx="8328248" cy="2773363"/>
              <a:chOff x="1631504" y="2042318"/>
              <a:chExt cx="8328248" cy="2773363"/>
            </a:xfrm>
          </p:grpSpPr>
          <p:pic>
            <p:nvPicPr>
              <p:cNvPr id="3" name="Picture 2" descr="Example Config CSVs for TRG/D Enriched Libraries -Software -Single Cell  Immune Profiling -Official 10x Genomics Support">
                <a:extLst>
                  <a:ext uri="{FF2B5EF4-FFF2-40B4-BE49-F238E27FC236}">
                    <a16:creationId xmlns:a16="http://schemas.microsoft.com/office/drawing/2014/main" id="{48E318FA-E408-CB48-6B5B-29F20BBBE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691"/>
              <a:stretch/>
            </p:blipFill>
            <p:spPr bwMode="auto">
              <a:xfrm>
                <a:off x="1631504" y="2042318"/>
                <a:ext cx="8328248" cy="2773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F9834A-E965-4D70-FF01-9FEE5F60BD98}"/>
                  </a:ext>
                </a:extLst>
              </p:cNvPr>
              <p:cNvSpPr/>
              <p:nvPr/>
            </p:nvSpPr>
            <p:spPr>
              <a:xfrm>
                <a:off x="8760296" y="2276872"/>
                <a:ext cx="1199456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DataTechNotes: TSNE Visualization Example in Python">
              <a:extLst>
                <a:ext uri="{FF2B5EF4-FFF2-40B4-BE49-F238E27FC236}">
                  <a16:creationId xmlns:a16="http://schemas.microsoft.com/office/drawing/2014/main" id="{ABCAADB1-BA2D-1823-3FDE-86F744C160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5" t="13775" r="12199" b="5900"/>
            <a:stretch/>
          </p:blipFill>
          <p:spPr bwMode="auto">
            <a:xfrm>
              <a:off x="9048328" y="3295698"/>
              <a:ext cx="648072" cy="47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9937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F8277C1-479F-9E86-F11D-570EADFE7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r="2932"/>
          <a:stretch/>
        </p:blipFill>
        <p:spPr bwMode="auto">
          <a:xfrm rot="16200000" flipH="1">
            <a:off x="3286124" y="-2381252"/>
            <a:ext cx="5619752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B46431-3085-52C5-D58B-34312CC7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Complete </a:t>
            </a:r>
            <a:r>
              <a:rPr lang="fr-FR" dirty="0" err="1"/>
              <a:t>phylogeny</a:t>
            </a:r>
            <a:r>
              <a:rPr lang="fr-FR" dirty="0"/>
              <a:t> of a </a:t>
            </a:r>
            <a:r>
              <a:rPr lang="fr-FR" dirty="0" err="1"/>
              <a:t>neutralizing</a:t>
            </a:r>
            <a:r>
              <a:rPr lang="fr-FR" dirty="0"/>
              <a:t> </a:t>
            </a:r>
            <a:r>
              <a:rPr lang="fr-FR" dirty="0" err="1"/>
              <a:t>lineage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reconstructed</a:t>
            </a:r>
            <a:r>
              <a:rPr lang="fr-FR" dirty="0"/>
              <a:t>, </a:t>
            </a:r>
            <a:r>
              <a:rPr lang="fr-FR" dirty="0" err="1"/>
              <a:t>revealing</a:t>
            </a:r>
            <a:r>
              <a:rPr lang="fr-FR" dirty="0"/>
              <a:t> the </a:t>
            </a:r>
            <a:r>
              <a:rPr lang="fr-FR" dirty="0" err="1"/>
              <a:t>evolutive</a:t>
            </a:r>
            <a:r>
              <a:rPr lang="fr-FR" dirty="0"/>
              <a:t> </a:t>
            </a:r>
            <a:r>
              <a:rPr lang="fr-FR" dirty="0" err="1"/>
              <a:t>path</a:t>
            </a:r>
            <a:r>
              <a:rPr lang="fr-FR" dirty="0"/>
              <a:t> to </a:t>
            </a:r>
            <a:r>
              <a:rPr lang="fr-FR" dirty="0" err="1"/>
              <a:t>broad</a:t>
            </a:r>
            <a:r>
              <a:rPr lang="fr-FR" dirty="0"/>
              <a:t> </a:t>
            </a:r>
            <a:r>
              <a:rPr lang="fr-FR" dirty="0" err="1"/>
              <a:t>neutralization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696F46-0432-3164-2AB8-EE5A0463E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4A4C62-A6D7-8DB7-EDB5-AC30F7E1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30" y="904872"/>
            <a:ext cx="1219370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88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CD547-EDC5-6225-F579-F98A2A79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394" y="253435"/>
            <a:ext cx="8629649" cy="560387"/>
          </a:xfrm>
        </p:spPr>
        <p:txBody>
          <a:bodyPr/>
          <a:lstStyle/>
          <a:p>
            <a:pPr algn="ctr"/>
            <a:r>
              <a:rPr lang="fr-FR" sz="2800" dirty="0" err="1"/>
              <a:t>Where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my</a:t>
            </a:r>
            <a:r>
              <a:rPr lang="fr-FR" sz="2800" dirty="0"/>
              <a:t> shot?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42C42E-C4C1-CA4F-BA8C-F99508E71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893E4F6-B50D-43B0-56EA-53CF553C7FCB}"/>
              </a:ext>
            </a:extLst>
          </p:cNvPr>
          <p:cNvGrpSpPr/>
          <p:nvPr/>
        </p:nvGrpSpPr>
        <p:grpSpPr>
          <a:xfrm>
            <a:off x="5906218" y="983411"/>
            <a:ext cx="6211019" cy="3735237"/>
            <a:chOff x="0" y="966160"/>
            <a:chExt cx="8755811" cy="54346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818C053-D9ED-2279-D3FF-2F08CE8B8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764" r="30235"/>
            <a:stretch/>
          </p:blipFill>
          <p:spPr bwMode="auto">
            <a:xfrm>
              <a:off x="0" y="1095555"/>
              <a:ext cx="8505645" cy="530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AD7672-C6D7-18A6-51E5-76FCDEEFB9F2}"/>
                </a:ext>
              </a:extLst>
            </p:cNvPr>
            <p:cNvSpPr/>
            <p:nvPr/>
          </p:nvSpPr>
          <p:spPr>
            <a:xfrm>
              <a:off x="7013275" y="966160"/>
              <a:ext cx="1742536" cy="2493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6E841E12-FA17-4099-FAF6-758965BC7ACB}"/>
              </a:ext>
            </a:extLst>
          </p:cNvPr>
          <p:cNvSpPr txBox="1"/>
          <p:nvPr/>
        </p:nvSpPr>
        <p:spPr>
          <a:xfrm>
            <a:off x="4419600" y="2578770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2460258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CD547-EDC5-6225-F579-F98A2A79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394" y="253435"/>
            <a:ext cx="8629649" cy="560387"/>
          </a:xfrm>
        </p:spPr>
        <p:txBody>
          <a:bodyPr/>
          <a:lstStyle/>
          <a:p>
            <a:pPr algn="ctr"/>
            <a:r>
              <a:rPr lang="fr-FR" sz="2800" dirty="0" err="1"/>
              <a:t>Where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my</a:t>
            </a:r>
            <a:r>
              <a:rPr lang="fr-FR" sz="2800" dirty="0"/>
              <a:t> shot?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42C42E-C4C1-CA4F-BA8C-F99508E713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4FB65-29A6-4C91-AA75-306F1C82AE99}" type="slidenum">
              <a:rPr kumimoji="0" lang="fr-FR" altLang="fr-FR" sz="1000" b="1" i="1" u="none" strike="noStrike" kern="1200" cap="none" spc="0" normalizeH="0" baseline="0" noProof="0" smtClean="0">
                <a:ln>
                  <a:noFill/>
                </a:ln>
                <a:solidFill>
                  <a:srgbClr val="8574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altLang="fr-FR" sz="1000" b="1" i="1" u="none" strike="noStrike" kern="1200" cap="none" spc="0" normalizeH="0" baseline="0" noProof="0">
              <a:ln>
                <a:noFill/>
              </a:ln>
              <a:solidFill>
                <a:srgbClr val="8574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893E4F6-B50D-43B0-56EA-53CF553C7FCB}"/>
              </a:ext>
            </a:extLst>
          </p:cNvPr>
          <p:cNvGrpSpPr/>
          <p:nvPr/>
        </p:nvGrpSpPr>
        <p:grpSpPr>
          <a:xfrm>
            <a:off x="5906218" y="983411"/>
            <a:ext cx="6211019" cy="3735237"/>
            <a:chOff x="0" y="966160"/>
            <a:chExt cx="8755811" cy="543464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818C053-D9ED-2279-D3FF-2F08CE8B8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0764" r="30235"/>
            <a:stretch/>
          </p:blipFill>
          <p:spPr bwMode="auto">
            <a:xfrm>
              <a:off x="0" y="1095555"/>
              <a:ext cx="8505645" cy="530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AD7672-C6D7-18A6-51E5-76FCDEEFB9F2}"/>
                </a:ext>
              </a:extLst>
            </p:cNvPr>
            <p:cNvSpPr/>
            <p:nvPr/>
          </p:nvSpPr>
          <p:spPr>
            <a:xfrm>
              <a:off x="7013275" y="966160"/>
              <a:ext cx="1742536" cy="2493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8272FA0F-585F-4A78-1C44-D07E47DD5865}"/>
              </a:ext>
            </a:extLst>
          </p:cNvPr>
          <p:cNvSpPr/>
          <p:nvPr/>
        </p:nvSpPr>
        <p:spPr>
          <a:xfrm>
            <a:off x="189781" y="5124091"/>
            <a:ext cx="11927456" cy="24153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05B35D2-4B5C-8071-5A5D-7B9250E31BA3}"/>
              </a:ext>
            </a:extLst>
          </p:cNvPr>
          <p:cNvCxnSpPr>
            <a:cxnSpLocks/>
          </p:cNvCxnSpPr>
          <p:nvPr/>
        </p:nvCxnSpPr>
        <p:spPr>
          <a:xfrm flipV="1">
            <a:off x="189781" y="502129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7012D8F-284C-827F-FA71-0F985FB8C44C}"/>
              </a:ext>
            </a:extLst>
          </p:cNvPr>
          <p:cNvSpPr/>
          <p:nvPr/>
        </p:nvSpPr>
        <p:spPr>
          <a:xfrm>
            <a:off x="11820525" y="2628436"/>
            <a:ext cx="296712" cy="270000"/>
          </a:xfrm>
          <a:prstGeom prst="rightArrow">
            <a:avLst/>
          </a:prstGeom>
          <a:solidFill>
            <a:srgbClr val="0E945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4020F27-5636-9686-8D15-312F6B913742}"/>
              </a:ext>
            </a:extLst>
          </p:cNvPr>
          <p:cNvSpPr txBox="1"/>
          <p:nvPr/>
        </p:nvSpPr>
        <p:spPr>
          <a:xfrm>
            <a:off x="2793" y="465243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1983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7C57DB-9250-12F9-CC26-8329D7C47A43}"/>
              </a:ext>
            </a:extLst>
          </p:cNvPr>
          <p:cNvSpPr txBox="1"/>
          <p:nvPr/>
        </p:nvSpPr>
        <p:spPr>
          <a:xfrm>
            <a:off x="4419600" y="2578770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COVID-19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76FCC0-EE9C-66DC-D3CC-460883FC055B}"/>
              </a:ext>
            </a:extLst>
          </p:cNvPr>
          <p:cNvSpPr txBox="1"/>
          <p:nvPr/>
        </p:nvSpPr>
        <p:spPr>
          <a:xfrm>
            <a:off x="4381096" y="414087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HIV | AIDS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561E6A-E1FC-3423-C343-A3D5AC6391D9}"/>
              </a:ext>
            </a:extLst>
          </p:cNvPr>
          <p:cNvSpPr txBox="1"/>
          <p:nvPr/>
        </p:nvSpPr>
        <p:spPr>
          <a:xfrm>
            <a:off x="3905099" y="54940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16AC7F-6608-44B7-6813-4FE1E646AD2B}"/>
              </a:ext>
            </a:extLst>
          </p:cNvPr>
          <p:cNvSpPr txBox="1"/>
          <p:nvPr/>
        </p:nvSpPr>
        <p:spPr>
          <a:xfrm>
            <a:off x="3905099" y="5714295"/>
            <a:ext cx="230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RV144 Trial</a:t>
            </a:r>
          </a:p>
          <a:p>
            <a:r>
              <a:rPr lang="fr-FR" sz="1200" dirty="0">
                <a:solidFill>
                  <a:srgbClr val="000000"/>
                </a:solidFill>
              </a:rPr>
              <a:t>31 % </a:t>
            </a:r>
            <a:r>
              <a:rPr lang="fr-FR" sz="1200" dirty="0" err="1">
                <a:solidFill>
                  <a:srgbClr val="000000"/>
                </a:solidFill>
              </a:rPr>
              <a:t>efficacy</a:t>
            </a:r>
            <a:r>
              <a:rPr lang="fr-FR" sz="1200" dirty="0">
                <a:solidFill>
                  <a:srgbClr val="000000"/>
                </a:solidFill>
              </a:rPr>
              <a:t> in a Thai </a:t>
            </a:r>
            <a:r>
              <a:rPr lang="fr-FR" sz="1200" dirty="0" err="1">
                <a:solidFill>
                  <a:srgbClr val="000000"/>
                </a:solidFill>
              </a:rPr>
              <a:t>clinical</a:t>
            </a:r>
            <a:r>
              <a:rPr lang="fr-FR" sz="1200" dirty="0">
                <a:solidFill>
                  <a:srgbClr val="000000"/>
                </a:solidFill>
              </a:rPr>
              <a:t> trial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F50E74B-4E9E-71B7-8260-E2DC126F5290}"/>
              </a:ext>
            </a:extLst>
          </p:cNvPr>
          <p:cNvSpPr txBox="1"/>
          <p:nvPr/>
        </p:nvSpPr>
        <p:spPr>
          <a:xfrm>
            <a:off x="8467574" y="549407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2016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B536D3-06D1-3570-7A5D-174354525EFB}"/>
              </a:ext>
            </a:extLst>
          </p:cNvPr>
          <p:cNvSpPr txBox="1"/>
          <p:nvPr/>
        </p:nvSpPr>
        <p:spPr>
          <a:xfrm>
            <a:off x="8467574" y="5714295"/>
            <a:ext cx="2076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HVTN100 Trial</a:t>
            </a:r>
          </a:p>
          <a:p>
            <a:r>
              <a:rPr lang="fr-FR" sz="1200" dirty="0">
                <a:solidFill>
                  <a:srgbClr val="000000"/>
                </a:solidFill>
              </a:rPr>
              <a:t>30 % </a:t>
            </a:r>
            <a:r>
              <a:rPr lang="fr-FR" sz="1200" dirty="0" err="1">
                <a:solidFill>
                  <a:srgbClr val="000000"/>
                </a:solidFill>
              </a:rPr>
              <a:t>efficacy</a:t>
            </a:r>
            <a:r>
              <a:rPr lang="fr-FR" sz="1200" dirty="0">
                <a:solidFill>
                  <a:srgbClr val="000000"/>
                </a:solidFill>
              </a:rPr>
              <a:t> in </a:t>
            </a:r>
            <a:r>
              <a:rPr lang="fr-FR" sz="1200" dirty="0" err="1">
                <a:solidFill>
                  <a:srgbClr val="000000"/>
                </a:solidFill>
              </a:rPr>
              <a:t>subgroups</a:t>
            </a:r>
            <a:r>
              <a:rPr lang="fr-FR" sz="1200" dirty="0">
                <a:solidFill>
                  <a:srgbClr val="000000"/>
                </a:solidFill>
              </a:rPr>
              <a:t> in a South-</a:t>
            </a:r>
            <a:r>
              <a:rPr lang="fr-FR" sz="1200" dirty="0" err="1">
                <a:solidFill>
                  <a:srgbClr val="000000"/>
                </a:solidFill>
              </a:rPr>
              <a:t>African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cohort</a:t>
            </a:r>
            <a:endParaRPr lang="fr-FR" sz="1200" dirty="0">
              <a:solidFill>
                <a:srgbClr val="00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6354128-8714-33AC-6530-AABD14BEB8FA}"/>
              </a:ext>
            </a:extLst>
          </p:cNvPr>
          <p:cNvCxnSpPr>
            <a:cxnSpLocks/>
          </p:cNvCxnSpPr>
          <p:nvPr/>
        </p:nvCxnSpPr>
        <p:spPr>
          <a:xfrm>
            <a:off x="4028356" y="518627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F3FD628-49D2-3EA6-89BB-D2AB7D00586D}"/>
              </a:ext>
            </a:extLst>
          </p:cNvPr>
          <p:cNvCxnSpPr>
            <a:cxnSpLocks/>
          </p:cNvCxnSpPr>
          <p:nvPr/>
        </p:nvCxnSpPr>
        <p:spPr>
          <a:xfrm>
            <a:off x="8562256" y="5186273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36F8FA9-BFBB-6AB0-96B8-7B84DFF52FD9}"/>
              </a:ext>
            </a:extLst>
          </p:cNvPr>
          <p:cNvCxnSpPr>
            <a:cxnSpLocks/>
          </p:cNvCxnSpPr>
          <p:nvPr/>
        </p:nvCxnSpPr>
        <p:spPr>
          <a:xfrm flipV="1">
            <a:off x="1389931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0C9BEE9-AB25-3C2B-64DC-899CFA73549A}"/>
              </a:ext>
            </a:extLst>
          </p:cNvPr>
          <p:cNvCxnSpPr>
            <a:cxnSpLocks/>
          </p:cNvCxnSpPr>
          <p:nvPr/>
        </p:nvCxnSpPr>
        <p:spPr>
          <a:xfrm flipV="1">
            <a:off x="2256706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283A9F2-DC7C-0C95-0CCB-33B9F7449559}"/>
              </a:ext>
            </a:extLst>
          </p:cNvPr>
          <p:cNvCxnSpPr>
            <a:cxnSpLocks/>
          </p:cNvCxnSpPr>
          <p:nvPr/>
        </p:nvCxnSpPr>
        <p:spPr>
          <a:xfrm flipV="1">
            <a:off x="2580556" y="5025966"/>
            <a:ext cx="0" cy="274248"/>
          </a:xfrm>
          <a:prstGeom prst="straightConnector1">
            <a:avLst/>
          </a:prstGeom>
          <a:ln w="15875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89EA92C-6FBA-2784-6F97-DCF53E61DD66}"/>
              </a:ext>
            </a:extLst>
          </p:cNvPr>
          <p:cNvSpPr txBox="1"/>
          <p:nvPr/>
        </p:nvSpPr>
        <p:spPr>
          <a:xfrm>
            <a:off x="1265009" y="4488189"/>
            <a:ext cx="2927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rgbClr val="000000"/>
                </a:solidFill>
              </a:rPr>
              <a:t>Numerous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clinical</a:t>
            </a:r>
            <a:r>
              <a:rPr lang="fr-FR" sz="1200" dirty="0">
                <a:solidFill>
                  <a:srgbClr val="000000"/>
                </a:solidFill>
              </a:rPr>
              <a:t> trials </a:t>
            </a:r>
            <a:r>
              <a:rPr lang="fr-FR" sz="1200" dirty="0" err="1">
                <a:solidFill>
                  <a:srgbClr val="000000"/>
                </a:solidFill>
              </a:rPr>
              <a:t>wihtout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any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success</a:t>
            </a:r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b="1" dirty="0" err="1">
                <a:solidFill>
                  <a:srgbClr val="000000"/>
                </a:solidFill>
              </a:rPr>
              <a:t>Years</a:t>
            </a:r>
            <a:r>
              <a:rPr lang="fr-FR" sz="1200" b="1" dirty="0">
                <a:solidFill>
                  <a:srgbClr val="000000"/>
                </a:solidFill>
              </a:rPr>
              <a:t> 1990-2010</a:t>
            </a:r>
          </a:p>
        </p:txBody>
      </p:sp>
    </p:spTree>
    <p:extLst>
      <p:ext uri="{BB962C8B-B14F-4D97-AF65-F5344CB8AC3E}">
        <p14:creationId xmlns:p14="http://schemas.microsoft.com/office/powerpoint/2010/main" val="2286308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4DD482-5A42-7E0F-198E-6A087773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A2AD1-3965-9329-14C6-B7EDCD7C4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60183D-4937-9138-FE27-BE307602C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77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9480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FB524-F41C-4206-8DB0-57AC3E50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arms</a:t>
            </a:r>
            <a:r>
              <a:rPr lang="fr-FR" dirty="0"/>
              <a:t> race </a:t>
            </a:r>
            <a:r>
              <a:rPr lang="fr-FR" dirty="0" err="1"/>
              <a:t>between</a:t>
            </a:r>
            <a:r>
              <a:rPr lang="fr-FR" dirty="0"/>
              <a:t> the immune system and the HIV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675EF9-C5A2-B75D-DE09-16CDEDA93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78</a:t>
            </a:fld>
            <a:endParaRPr lang="fr-FR" alt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57227A1-2E71-B518-33CD-40F5E12973CD}"/>
              </a:ext>
            </a:extLst>
          </p:cNvPr>
          <p:cNvGrpSpPr/>
          <p:nvPr/>
        </p:nvGrpSpPr>
        <p:grpSpPr>
          <a:xfrm>
            <a:off x="569657" y="3645791"/>
            <a:ext cx="4934853" cy="1173567"/>
            <a:chOff x="2947631" y="4821068"/>
            <a:chExt cx="4934853" cy="1173567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D94D53A2-490A-184C-7FBE-F60F18F42994}"/>
                </a:ext>
              </a:extLst>
            </p:cNvPr>
            <p:cNvGrpSpPr/>
            <p:nvPr/>
          </p:nvGrpSpPr>
          <p:grpSpPr>
            <a:xfrm rot="7948143">
              <a:off x="7510048" y="4825141"/>
              <a:ext cx="376510" cy="368363"/>
              <a:chOff x="2088481" y="2053569"/>
              <a:chExt cx="398868" cy="393760"/>
            </a:xfrm>
          </p:grpSpPr>
          <p:cxnSp>
            <p:nvCxnSpPr>
              <p:cNvPr id="332" name="Connecteur droit 331">
                <a:extLst>
                  <a:ext uri="{FF2B5EF4-FFF2-40B4-BE49-F238E27FC236}">
                    <a16:creationId xmlns:a16="http://schemas.microsoft.com/office/drawing/2014/main" id="{35BE1A98-3818-8F5E-450F-BE7643AC13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856C98A5-4BC4-62E9-19A5-982A54C9C6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>
                <a:extLst>
                  <a:ext uri="{FF2B5EF4-FFF2-40B4-BE49-F238E27FC236}">
                    <a16:creationId xmlns:a16="http://schemas.microsoft.com/office/drawing/2014/main" id="{86870118-7219-E50C-368B-D7CD5E0BF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necteur droit 334">
                <a:extLst>
                  <a:ext uri="{FF2B5EF4-FFF2-40B4-BE49-F238E27FC236}">
                    <a16:creationId xmlns:a16="http://schemas.microsoft.com/office/drawing/2014/main" id="{3906EA16-2787-A634-C77B-2E387C6807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necteur droit 335">
                <a:extLst>
                  <a:ext uri="{FF2B5EF4-FFF2-40B4-BE49-F238E27FC236}">
                    <a16:creationId xmlns:a16="http://schemas.microsoft.com/office/drawing/2014/main" id="{7C77FA50-0037-2F98-F0BE-022C364CF0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necteur droit 336">
                <a:extLst>
                  <a:ext uri="{FF2B5EF4-FFF2-40B4-BE49-F238E27FC236}">
                    <a16:creationId xmlns:a16="http://schemas.microsoft.com/office/drawing/2014/main" id="{CBA5A8B9-A9A4-75FA-A297-D37F074E9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F74B1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F20815E8-B9FC-DEFC-E30A-E6A8FA5E60E1}"/>
                </a:ext>
              </a:extLst>
            </p:cNvPr>
            <p:cNvGrpSpPr/>
            <p:nvPr/>
          </p:nvGrpSpPr>
          <p:grpSpPr>
            <a:xfrm rot="7948143">
              <a:off x="6550059" y="4825141"/>
              <a:ext cx="376510" cy="368363"/>
              <a:chOff x="2088481" y="2053569"/>
              <a:chExt cx="398868" cy="393760"/>
            </a:xfrm>
          </p:grpSpPr>
          <p:cxnSp>
            <p:nvCxnSpPr>
              <p:cNvPr id="326" name="Connecteur droit 325">
                <a:extLst>
                  <a:ext uri="{FF2B5EF4-FFF2-40B4-BE49-F238E27FC236}">
                    <a16:creationId xmlns:a16="http://schemas.microsoft.com/office/drawing/2014/main" id="{43524565-D37E-586C-4A52-4D0F312D24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326">
                <a:extLst>
                  <a:ext uri="{FF2B5EF4-FFF2-40B4-BE49-F238E27FC236}">
                    <a16:creationId xmlns:a16="http://schemas.microsoft.com/office/drawing/2014/main" id="{E35C8242-4109-9529-4E92-F6BB1290F0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necteur droit 327">
                <a:extLst>
                  <a:ext uri="{FF2B5EF4-FFF2-40B4-BE49-F238E27FC236}">
                    <a16:creationId xmlns:a16="http://schemas.microsoft.com/office/drawing/2014/main" id="{4E44F327-F0A0-E582-045F-FAEA26F6B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necteur droit 328">
                <a:extLst>
                  <a:ext uri="{FF2B5EF4-FFF2-40B4-BE49-F238E27FC236}">
                    <a16:creationId xmlns:a16="http://schemas.microsoft.com/office/drawing/2014/main" id="{33DB35C4-8F74-D933-D7F1-1015DC2156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necteur droit 329">
                <a:extLst>
                  <a:ext uri="{FF2B5EF4-FFF2-40B4-BE49-F238E27FC236}">
                    <a16:creationId xmlns:a16="http://schemas.microsoft.com/office/drawing/2014/main" id="{16CBF2B8-D7CF-9479-AFB3-7AFD6F0094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FFFC4AF5-48AC-B25E-501C-E57EE63155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AF0DBB34-C6AF-E0A0-B5AE-67BECD31ED1B}"/>
                </a:ext>
              </a:extLst>
            </p:cNvPr>
            <p:cNvGrpSpPr/>
            <p:nvPr/>
          </p:nvGrpSpPr>
          <p:grpSpPr>
            <a:xfrm rot="7948143">
              <a:off x="5590070" y="4825141"/>
              <a:ext cx="376510" cy="368363"/>
              <a:chOff x="2088481" y="2053569"/>
              <a:chExt cx="398868" cy="393760"/>
            </a:xfrm>
          </p:grpSpPr>
          <p:cxnSp>
            <p:nvCxnSpPr>
              <p:cNvPr id="320" name="Connecteur droit 319">
                <a:extLst>
                  <a:ext uri="{FF2B5EF4-FFF2-40B4-BE49-F238E27FC236}">
                    <a16:creationId xmlns:a16="http://schemas.microsoft.com/office/drawing/2014/main" id="{E6BE4B14-910B-8242-B0C3-349FFD45E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necteur droit 320">
                <a:extLst>
                  <a:ext uri="{FF2B5EF4-FFF2-40B4-BE49-F238E27FC236}">
                    <a16:creationId xmlns:a16="http://schemas.microsoft.com/office/drawing/2014/main" id="{F59498FC-92FE-E741-756C-EB351B4F9D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necteur droit 321">
                <a:extLst>
                  <a:ext uri="{FF2B5EF4-FFF2-40B4-BE49-F238E27FC236}">
                    <a16:creationId xmlns:a16="http://schemas.microsoft.com/office/drawing/2014/main" id="{45A02BDA-6DF7-0AD4-9732-0CEE8CA330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>
                <a:extLst>
                  <a:ext uri="{FF2B5EF4-FFF2-40B4-BE49-F238E27FC236}">
                    <a16:creationId xmlns:a16="http://schemas.microsoft.com/office/drawing/2014/main" id="{F79FF462-A491-3A6F-FD1C-D362F4E2E46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necteur droit 323">
                <a:extLst>
                  <a:ext uri="{FF2B5EF4-FFF2-40B4-BE49-F238E27FC236}">
                    <a16:creationId xmlns:a16="http://schemas.microsoft.com/office/drawing/2014/main" id="{94544E09-88FA-7998-ED46-B3973F3373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necteur droit 324">
                <a:extLst>
                  <a:ext uri="{FF2B5EF4-FFF2-40B4-BE49-F238E27FC236}">
                    <a16:creationId xmlns:a16="http://schemas.microsoft.com/office/drawing/2014/main" id="{5E704E71-812A-3B4F-2DE8-7EB9BAA52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2A4BD802-DE39-5232-1E91-076AD00C55D1}"/>
                </a:ext>
              </a:extLst>
            </p:cNvPr>
            <p:cNvGrpSpPr/>
            <p:nvPr/>
          </p:nvGrpSpPr>
          <p:grpSpPr>
            <a:xfrm rot="7948143">
              <a:off x="4630080" y="4825141"/>
              <a:ext cx="376510" cy="368363"/>
              <a:chOff x="2088481" y="2053569"/>
              <a:chExt cx="398868" cy="393760"/>
            </a:xfrm>
          </p:grpSpPr>
          <p:cxnSp>
            <p:nvCxnSpPr>
              <p:cNvPr id="314" name="Connecteur droit 313">
                <a:extLst>
                  <a:ext uri="{FF2B5EF4-FFF2-40B4-BE49-F238E27FC236}">
                    <a16:creationId xmlns:a16="http://schemas.microsoft.com/office/drawing/2014/main" id="{ECF5B6CB-E65F-ED20-9095-F7732F202D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necteur droit 314">
                <a:extLst>
                  <a:ext uri="{FF2B5EF4-FFF2-40B4-BE49-F238E27FC236}">
                    <a16:creationId xmlns:a16="http://schemas.microsoft.com/office/drawing/2014/main" id="{A875498C-7305-1361-8556-FB0DDB11BF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>
                <a:extLst>
                  <a:ext uri="{FF2B5EF4-FFF2-40B4-BE49-F238E27FC236}">
                    <a16:creationId xmlns:a16="http://schemas.microsoft.com/office/drawing/2014/main" id="{A529B5D2-EFF1-965E-6B6F-D696FA641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Connecteur droit 316">
                <a:extLst>
                  <a:ext uri="{FF2B5EF4-FFF2-40B4-BE49-F238E27FC236}">
                    <a16:creationId xmlns:a16="http://schemas.microsoft.com/office/drawing/2014/main" id="{F2AD1DF3-EC8D-3408-F26D-0CD76413766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necteur droit 317">
                <a:extLst>
                  <a:ext uri="{FF2B5EF4-FFF2-40B4-BE49-F238E27FC236}">
                    <a16:creationId xmlns:a16="http://schemas.microsoft.com/office/drawing/2014/main" id="{8D5C20A0-E39E-61FC-60CE-CE5BFDB0CB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necteur droit 318">
                <a:extLst>
                  <a:ext uri="{FF2B5EF4-FFF2-40B4-BE49-F238E27FC236}">
                    <a16:creationId xmlns:a16="http://schemas.microsoft.com/office/drawing/2014/main" id="{8268CAF7-B07F-09E9-629D-4148F2110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BDB7A6DE-CB72-6614-02BB-6E4383CD62EE}"/>
                </a:ext>
              </a:extLst>
            </p:cNvPr>
            <p:cNvGrpSpPr/>
            <p:nvPr/>
          </p:nvGrpSpPr>
          <p:grpSpPr>
            <a:xfrm>
              <a:off x="2947631" y="5443779"/>
              <a:ext cx="4507268" cy="550856"/>
              <a:chOff x="2947631" y="5443779"/>
              <a:chExt cx="4507268" cy="550856"/>
            </a:xfrm>
          </p:grpSpPr>
          <p:grpSp>
            <p:nvGrpSpPr>
              <p:cNvPr id="129" name="Groupe 128">
                <a:extLst>
                  <a:ext uri="{FF2B5EF4-FFF2-40B4-BE49-F238E27FC236}">
                    <a16:creationId xmlns:a16="http://schemas.microsoft.com/office/drawing/2014/main" id="{969CC4C3-5E74-C085-FB02-257BFACEE764}"/>
                  </a:ext>
                </a:extLst>
              </p:cNvPr>
              <p:cNvGrpSpPr/>
              <p:nvPr/>
            </p:nvGrpSpPr>
            <p:grpSpPr>
              <a:xfrm>
                <a:off x="5045043" y="5464286"/>
                <a:ext cx="585864" cy="530349"/>
                <a:chOff x="5045043" y="5464286"/>
                <a:chExt cx="585864" cy="530349"/>
              </a:xfrm>
            </p:grpSpPr>
            <p:grpSp>
              <p:nvGrpSpPr>
                <p:cNvPr id="278" name="Groupe 277">
                  <a:extLst>
                    <a:ext uri="{FF2B5EF4-FFF2-40B4-BE49-F238E27FC236}">
                      <a16:creationId xmlns:a16="http://schemas.microsoft.com/office/drawing/2014/main" id="{F6FFF0A2-8AB8-1A5E-61ED-117D24EFE792}"/>
                    </a:ext>
                  </a:extLst>
                </p:cNvPr>
                <p:cNvGrpSpPr/>
                <p:nvPr/>
              </p:nvGrpSpPr>
              <p:grpSpPr>
                <a:xfrm>
                  <a:off x="5278311" y="5464286"/>
                  <a:ext cx="123798" cy="142826"/>
                  <a:chOff x="3815089" y="2997201"/>
                  <a:chExt cx="345419" cy="431799"/>
                </a:xfrm>
                <a:solidFill>
                  <a:srgbClr val="FFC000"/>
                </a:solidFill>
              </p:grpSpPr>
              <p:cxnSp>
                <p:nvCxnSpPr>
                  <p:cNvPr id="308" name="Connecteur droit 307">
                    <a:extLst>
                      <a:ext uri="{FF2B5EF4-FFF2-40B4-BE49-F238E27FC236}">
                        <a16:creationId xmlns:a16="http://schemas.microsoft.com/office/drawing/2014/main" id="{FDE67CF4-822F-6C3B-DB0A-C0AD8A9F710B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Connecteur droit 308">
                    <a:extLst>
                      <a:ext uri="{FF2B5EF4-FFF2-40B4-BE49-F238E27FC236}">
                        <a16:creationId xmlns:a16="http://schemas.microsoft.com/office/drawing/2014/main" id="{BF8CFB92-E616-B630-9B20-C5B40EA34014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Connecteur droit 309">
                    <a:extLst>
                      <a:ext uri="{FF2B5EF4-FFF2-40B4-BE49-F238E27FC236}">
                        <a16:creationId xmlns:a16="http://schemas.microsoft.com/office/drawing/2014/main" id="{3637F8F5-63C2-5230-33E3-67970F8137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1" name="Ellipse 310">
                    <a:extLst>
                      <a:ext uri="{FF2B5EF4-FFF2-40B4-BE49-F238E27FC236}">
                        <a16:creationId xmlns:a16="http://schemas.microsoft.com/office/drawing/2014/main" id="{4DA7D3C3-654F-F575-ECE8-7745A70216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2" name="Ellipse 311">
                    <a:extLst>
                      <a:ext uri="{FF2B5EF4-FFF2-40B4-BE49-F238E27FC236}">
                        <a16:creationId xmlns:a16="http://schemas.microsoft.com/office/drawing/2014/main" id="{3370C9F9-2793-237B-C7C6-42003433AE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13" name="Ellipse 312">
                    <a:extLst>
                      <a:ext uri="{FF2B5EF4-FFF2-40B4-BE49-F238E27FC236}">
                        <a16:creationId xmlns:a16="http://schemas.microsoft.com/office/drawing/2014/main" id="{1DA26759-3E7D-6C70-7207-CC800EE63D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79" name="Groupe 278">
                  <a:extLst>
                    <a:ext uri="{FF2B5EF4-FFF2-40B4-BE49-F238E27FC236}">
                      <a16:creationId xmlns:a16="http://schemas.microsoft.com/office/drawing/2014/main" id="{08E51737-2C85-D9A8-CA89-3E844501C856}"/>
                    </a:ext>
                  </a:extLst>
                </p:cNvPr>
                <p:cNvGrpSpPr/>
                <p:nvPr/>
              </p:nvGrpSpPr>
              <p:grpSpPr>
                <a:xfrm rot="13190908">
                  <a:off x="5119308" y="5837044"/>
                  <a:ext cx="123798" cy="142826"/>
                  <a:chOff x="3815089" y="2997201"/>
                  <a:chExt cx="345419" cy="431799"/>
                </a:xfrm>
                <a:solidFill>
                  <a:srgbClr val="FFC000"/>
                </a:solidFill>
              </p:grpSpPr>
              <p:cxnSp>
                <p:nvCxnSpPr>
                  <p:cNvPr id="302" name="Connecteur droit 301">
                    <a:extLst>
                      <a:ext uri="{FF2B5EF4-FFF2-40B4-BE49-F238E27FC236}">
                        <a16:creationId xmlns:a16="http://schemas.microsoft.com/office/drawing/2014/main" id="{D6C1587D-CB02-5A8F-BE54-C020BC0EDBF2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Connecteur droit 302">
                    <a:extLst>
                      <a:ext uri="{FF2B5EF4-FFF2-40B4-BE49-F238E27FC236}">
                        <a16:creationId xmlns:a16="http://schemas.microsoft.com/office/drawing/2014/main" id="{6A8B4A0C-FB3F-EEF8-6225-2DE45C3A20B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Connecteur droit 303">
                    <a:extLst>
                      <a:ext uri="{FF2B5EF4-FFF2-40B4-BE49-F238E27FC236}">
                        <a16:creationId xmlns:a16="http://schemas.microsoft.com/office/drawing/2014/main" id="{E0576692-685C-41F2-0300-8B4BB7A91D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5" name="Ellipse 304">
                    <a:extLst>
                      <a:ext uri="{FF2B5EF4-FFF2-40B4-BE49-F238E27FC236}">
                        <a16:creationId xmlns:a16="http://schemas.microsoft.com/office/drawing/2014/main" id="{9B375DCB-E226-187B-D3D7-A4F88788CD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6" name="Ellipse 305">
                    <a:extLst>
                      <a:ext uri="{FF2B5EF4-FFF2-40B4-BE49-F238E27FC236}">
                        <a16:creationId xmlns:a16="http://schemas.microsoft.com/office/drawing/2014/main" id="{41CDEC9D-6F30-2A17-334D-D987D7F6B9F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7" name="Ellipse 306">
                    <a:extLst>
                      <a:ext uri="{FF2B5EF4-FFF2-40B4-BE49-F238E27FC236}">
                        <a16:creationId xmlns:a16="http://schemas.microsoft.com/office/drawing/2014/main" id="{57D9624C-B361-155E-CE27-DA1F488B5E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80" name="Groupe 279">
                  <a:extLst>
                    <a:ext uri="{FF2B5EF4-FFF2-40B4-BE49-F238E27FC236}">
                      <a16:creationId xmlns:a16="http://schemas.microsoft.com/office/drawing/2014/main" id="{09873671-2DCA-E25E-4F94-E7456A71AEDF}"/>
                    </a:ext>
                  </a:extLst>
                </p:cNvPr>
                <p:cNvGrpSpPr/>
                <p:nvPr/>
              </p:nvGrpSpPr>
              <p:grpSpPr>
                <a:xfrm rot="8969786">
                  <a:off x="5405513" y="5851809"/>
                  <a:ext cx="123798" cy="142826"/>
                  <a:chOff x="3815089" y="2997201"/>
                  <a:chExt cx="345419" cy="431799"/>
                </a:xfrm>
                <a:solidFill>
                  <a:srgbClr val="FFC000"/>
                </a:solidFill>
              </p:grpSpPr>
              <p:cxnSp>
                <p:nvCxnSpPr>
                  <p:cNvPr id="296" name="Connecteur droit 295">
                    <a:extLst>
                      <a:ext uri="{FF2B5EF4-FFF2-40B4-BE49-F238E27FC236}">
                        <a16:creationId xmlns:a16="http://schemas.microsoft.com/office/drawing/2014/main" id="{AE396272-31EE-42A6-5721-E1061BFD1F2E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Connecteur droit 296">
                    <a:extLst>
                      <a:ext uri="{FF2B5EF4-FFF2-40B4-BE49-F238E27FC236}">
                        <a16:creationId xmlns:a16="http://schemas.microsoft.com/office/drawing/2014/main" id="{722D99F6-092E-CF79-F821-BBD70DE8519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Connecteur droit 297">
                    <a:extLst>
                      <a:ext uri="{FF2B5EF4-FFF2-40B4-BE49-F238E27FC236}">
                        <a16:creationId xmlns:a16="http://schemas.microsoft.com/office/drawing/2014/main" id="{1C01291B-5388-B286-E9AF-69DA7CBE0C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9" name="Ellipse 298">
                    <a:extLst>
                      <a:ext uri="{FF2B5EF4-FFF2-40B4-BE49-F238E27FC236}">
                        <a16:creationId xmlns:a16="http://schemas.microsoft.com/office/drawing/2014/main" id="{361D7DB4-4405-7F87-6C65-E28395F45F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0" name="Ellipse 299">
                    <a:extLst>
                      <a:ext uri="{FF2B5EF4-FFF2-40B4-BE49-F238E27FC236}">
                        <a16:creationId xmlns:a16="http://schemas.microsoft.com/office/drawing/2014/main" id="{DE087170-24E9-08B9-5572-7B3F516E42D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1" name="Ellipse 300">
                    <a:extLst>
                      <a:ext uri="{FF2B5EF4-FFF2-40B4-BE49-F238E27FC236}">
                        <a16:creationId xmlns:a16="http://schemas.microsoft.com/office/drawing/2014/main" id="{3078707B-4EE5-7C16-DBB5-3B38579DF5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81" name="Groupe 280">
                  <a:extLst>
                    <a:ext uri="{FF2B5EF4-FFF2-40B4-BE49-F238E27FC236}">
                      <a16:creationId xmlns:a16="http://schemas.microsoft.com/office/drawing/2014/main" id="{F682A897-B665-58E0-8C9A-DCB1C042AD72}"/>
                    </a:ext>
                  </a:extLst>
                </p:cNvPr>
                <p:cNvGrpSpPr/>
                <p:nvPr/>
              </p:nvGrpSpPr>
              <p:grpSpPr>
                <a:xfrm rot="3990777">
                  <a:off x="5496402" y="5593687"/>
                  <a:ext cx="114254" cy="154757"/>
                  <a:chOff x="3815089" y="2997201"/>
                  <a:chExt cx="345419" cy="431799"/>
                </a:xfrm>
                <a:solidFill>
                  <a:srgbClr val="FFC000"/>
                </a:solidFill>
              </p:grpSpPr>
              <p:cxnSp>
                <p:nvCxnSpPr>
                  <p:cNvPr id="290" name="Connecteur droit 289">
                    <a:extLst>
                      <a:ext uri="{FF2B5EF4-FFF2-40B4-BE49-F238E27FC236}">
                        <a16:creationId xmlns:a16="http://schemas.microsoft.com/office/drawing/2014/main" id="{CD63CCD5-8C7A-D54E-8370-2B3002A173F3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Connecteur droit 290">
                    <a:extLst>
                      <a:ext uri="{FF2B5EF4-FFF2-40B4-BE49-F238E27FC236}">
                        <a16:creationId xmlns:a16="http://schemas.microsoft.com/office/drawing/2014/main" id="{31977E89-CD1F-AC33-F2F4-787FC66BA4C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Connecteur droit 291">
                    <a:extLst>
                      <a:ext uri="{FF2B5EF4-FFF2-40B4-BE49-F238E27FC236}">
                        <a16:creationId xmlns:a16="http://schemas.microsoft.com/office/drawing/2014/main" id="{2797174F-73E9-DCCB-C4D1-DABEEE71A4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3" name="Ellipse 292">
                    <a:extLst>
                      <a:ext uri="{FF2B5EF4-FFF2-40B4-BE49-F238E27FC236}">
                        <a16:creationId xmlns:a16="http://schemas.microsoft.com/office/drawing/2014/main" id="{C1F597B2-FFA2-D463-D276-F30CC7D4BB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4" name="Ellipse 293">
                    <a:extLst>
                      <a:ext uri="{FF2B5EF4-FFF2-40B4-BE49-F238E27FC236}">
                        <a16:creationId xmlns:a16="http://schemas.microsoft.com/office/drawing/2014/main" id="{95C3B1A2-7456-335C-3661-00B0F5B13DE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5" name="Ellipse 294">
                    <a:extLst>
                      <a:ext uri="{FF2B5EF4-FFF2-40B4-BE49-F238E27FC236}">
                        <a16:creationId xmlns:a16="http://schemas.microsoft.com/office/drawing/2014/main" id="{AF4C518E-95B6-F0CB-4278-8BD626FD54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82" name="Groupe 281">
                  <a:extLst>
                    <a:ext uri="{FF2B5EF4-FFF2-40B4-BE49-F238E27FC236}">
                      <a16:creationId xmlns:a16="http://schemas.microsoft.com/office/drawing/2014/main" id="{31C45CB1-E388-93B3-030D-6C97389C8BD3}"/>
                    </a:ext>
                  </a:extLst>
                </p:cNvPr>
                <p:cNvGrpSpPr/>
                <p:nvPr/>
              </p:nvGrpSpPr>
              <p:grpSpPr>
                <a:xfrm rot="17651102">
                  <a:off x="5065295" y="5585149"/>
                  <a:ext cx="114254" cy="154757"/>
                  <a:chOff x="3815089" y="2997201"/>
                  <a:chExt cx="345419" cy="431799"/>
                </a:xfrm>
                <a:solidFill>
                  <a:srgbClr val="FFC000"/>
                </a:solidFill>
              </p:grpSpPr>
              <p:cxnSp>
                <p:nvCxnSpPr>
                  <p:cNvPr id="284" name="Connecteur droit 283">
                    <a:extLst>
                      <a:ext uri="{FF2B5EF4-FFF2-40B4-BE49-F238E27FC236}">
                        <a16:creationId xmlns:a16="http://schemas.microsoft.com/office/drawing/2014/main" id="{48EA5C86-EBA3-3F06-5451-5906A6875F5F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Connecteur droit 284">
                    <a:extLst>
                      <a:ext uri="{FF2B5EF4-FFF2-40B4-BE49-F238E27FC236}">
                        <a16:creationId xmlns:a16="http://schemas.microsoft.com/office/drawing/2014/main" id="{A23E4204-ABBA-2225-BF04-DBE428620773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Connecteur droit 285">
                    <a:extLst>
                      <a:ext uri="{FF2B5EF4-FFF2-40B4-BE49-F238E27FC236}">
                        <a16:creationId xmlns:a16="http://schemas.microsoft.com/office/drawing/2014/main" id="{58AD1500-732E-76F9-0C14-D6FF746938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7" name="Ellipse 286">
                    <a:extLst>
                      <a:ext uri="{FF2B5EF4-FFF2-40B4-BE49-F238E27FC236}">
                        <a16:creationId xmlns:a16="http://schemas.microsoft.com/office/drawing/2014/main" id="{7E02577D-AC10-93FE-DA34-EC8700ABAC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8" name="Ellipse 287">
                    <a:extLst>
                      <a:ext uri="{FF2B5EF4-FFF2-40B4-BE49-F238E27FC236}">
                        <a16:creationId xmlns:a16="http://schemas.microsoft.com/office/drawing/2014/main" id="{CF684F5F-5193-8DA3-EDC7-48D9D698BA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9" name="Ellipse 288">
                    <a:extLst>
                      <a:ext uri="{FF2B5EF4-FFF2-40B4-BE49-F238E27FC236}">
                        <a16:creationId xmlns:a16="http://schemas.microsoft.com/office/drawing/2014/main" id="{FD72E34D-A957-D7C7-9868-80D1D77CBE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83" name="Ellipse 282">
                  <a:extLst>
                    <a:ext uri="{FF2B5EF4-FFF2-40B4-BE49-F238E27FC236}">
                      <a16:creationId xmlns:a16="http://schemas.microsoft.com/office/drawing/2014/main" id="{9EC7DFE9-6FE8-478C-B9E8-9195CC78B031}"/>
                    </a:ext>
                  </a:extLst>
                </p:cNvPr>
                <p:cNvSpPr/>
                <p:nvPr/>
              </p:nvSpPr>
              <p:spPr>
                <a:xfrm>
                  <a:off x="5166027" y="5586948"/>
                  <a:ext cx="348367" cy="32150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30" name="Groupe 129">
                <a:extLst>
                  <a:ext uri="{FF2B5EF4-FFF2-40B4-BE49-F238E27FC236}">
                    <a16:creationId xmlns:a16="http://schemas.microsoft.com/office/drawing/2014/main" id="{9E541642-31CF-CD43-AA7C-754A079975C7}"/>
                  </a:ext>
                </a:extLst>
              </p:cNvPr>
              <p:cNvGrpSpPr/>
              <p:nvPr/>
            </p:nvGrpSpPr>
            <p:grpSpPr>
              <a:xfrm>
                <a:off x="5957039" y="5464286"/>
                <a:ext cx="585864" cy="530349"/>
                <a:chOff x="5957039" y="5464286"/>
                <a:chExt cx="585864" cy="530349"/>
              </a:xfrm>
            </p:grpSpPr>
            <p:grpSp>
              <p:nvGrpSpPr>
                <p:cNvPr id="242" name="Groupe 241">
                  <a:extLst>
                    <a:ext uri="{FF2B5EF4-FFF2-40B4-BE49-F238E27FC236}">
                      <a16:creationId xmlns:a16="http://schemas.microsoft.com/office/drawing/2014/main" id="{8094AEF2-7C0D-37E9-BEC7-FE5094379F0D}"/>
                    </a:ext>
                  </a:extLst>
                </p:cNvPr>
                <p:cNvGrpSpPr/>
                <p:nvPr/>
              </p:nvGrpSpPr>
              <p:grpSpPr>
                <a:xfrm>
                  <a:off x="6190307" y="5464286"/>
                  <a:ext cx="123798" cy="142826"/>
                  <a:chOff x="3815089" y="2997201"/>
                  <a:chExt cx="345419" cy="431799"/>
                </a:xfrm>
                <a:solidFill>
                  <a:srgbClr val="FA9112"/>
                </a:solidFill>
              </p:grpSpPr>
              <p:cxnSp>
                <p:nvCxnSpPr>
                  <p:cNvPr id="272" name="Connecteur droit 271">
                    <a:extLst>
                      <a:ext uri="{FF2B5EF4-FFF2-40B4-BE49-F238E27FC236}">
                        <a16:creationId xmlns:a16="http://schemas.microsoft.com/office/drawing/2014/main" id="{F28DF85F-63A1-2715-9120-3B466ACFDA6A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Connecteur droit 272">
                    <a:extLst>
                      <a:ext uri="{FF2B5EF4-FFF2-40B4-BE49-F238E27FC236}">
                        <a16:creationId xmlns:a16="http://schemas.microsoft.com/office/drawing/2014/main" id="{0D77CCB8-C396-62B3-EA3B-5F1EC49A9326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Connecteur droit 273">
                    <a:extLst>
                      <a:ext uri="{FF2B5EF4-FFF2-40B4-BE49-F238E27FC236}">
                        <a16:creationId xmlns:a16="http://schemas.microsoft.com/office/drawing/2014/main" id="{6513F6D9-4012-D99A-D332-0F88A191F3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5" name="Ellipse 274">
                    <a:extLst>
                      <a:ext uri="{FF2B5EF4-FFF2-40B4-BE49-F238E27FC236}">
                        <a16:creationId xmlns:a16="http://schemas.microsoft.com/office/drawing/2014/main" id="{FF11931B-F88C-4C02-25D2-53F10E2D07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76" name="Ellipse 275">
                    <a:extLst>
                      <a:ext uri="{FF2B5EF4-FFF2-40B4-BE49-F238E27FC236}">
                        <a16:creationId xmlns:a16="http://schemas.microsoft.com/office/drawing/2014/main" id="{433A240D-AD78-DDE3-E009-8D823E27FC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77" name="Ellipse 276">
                    <a:extLst>
                      <a:ext uri="{FF2B5EF4-FFF2-40B4-BE49-F238E27FC236}">
                        <a16:creationId xmlns:a16="http://schemas.microsoft.com/office/drawing/2014/main" id="{90F97B1D-4842-46E2-8A8F-ED422FFB93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3" name="Groupe 242">
                  <a:extLst>
                    <a:ext uri="{FF2B5EF4-FFF2-40B4-BE49-F238E27FC236}">
                      <a16:creationId xmlns:a16="http://schemas.microsoft.com/office/drawing/2014/main" id="{2EEA3DB0-AB58-F482-4C5D-0CE05CFFA6EA}"/>
                    </a:ext>
                  </a:extLst>
                </p:cNvPr>
                <p:cNvGrpSpPr/>
                <p:nvPr/>
              </p:nvGrpSpPr>
              <p:grpSpPr>
                <a:xfrm rot="13190908">
                  <a:off x="6031304" y="5837044"/>
                  <a:ext cx="123798" cy="142826"/>
                  <a:chOff x="3815089" y="2997201"/>
                  <a:chExt cx="345419" cy="431799"/>
                </a:xfrm>
                <a:solidFill>
                  <a:srgbClr val="FA9112"/>
                </a:solidFill>
              </p:grpSpPr>
              <p:cxnSp>
                <p:nvCxnSpPr>
                  <p:cNvPr id="266" name="Connecteur droit 265">
                    <a:extLst>
                      <a:ext uri="{FF2B5EF4-FFF2-40B4-BE49-F238E27FC236}">
                        <a16:creationId xmlns:a16="http://schemas.microsoft.com/office/drawing/2014/main" id="{6C672C57-C1E3-B71D-F431-3411F116F78D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Connecteur droit 266">
                    <a:extLst>
                      <a:ext uri="{FF2B5EF4-FFF2-40B4-BE49-F238E27FC236}">
                        <a16:creationId xmlns:a16="http://schemas.microsoft.com/office/drawing/2014/main" id="{5B835AE0-C2A4-2EC3-31B5-DE2A3A2D86DB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Connecteur droit 267">
                    <a:extLst>
                      <a:ext uri="{FF2B5EF4-FFF2-40B4-BE49-F238E27FC236}">
                        <a16:creationId xmlns:a16="http://schemas.microsoft.com/office/drawing/2014/main" id="{0AC006B2-9F5A-E3C2-D676-F1FCC76563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9" name="Ellipse 268">
                    <a:extLst>
                      <a:ext uri="{FF2B5EF4-FFF2-40B4-BE49-F238E27FC236}">
                        <a16:creationId xmlns:a16="http://schemas.microsoft.com/office/drawing/2014/main" id="{C7005996-74AC-4113-11F6-8563A73564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70" name="Ellipse 269">
                    <a:extLst>
                      <a:ext uri="{FF2B5EF4-FFF2-40B4-BE49-F238E27FC236}">
                        <a16:creationId xmlns:a16="http://schemas.microsoft.com/office/drawing/2014/main" id="{D83073B3-95A9-6BED-AA38-FD101AE9FA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71" name="Ellipse 270">
                    <a:extLst>
                      <a:ext uri="{FF2B5EF4-FFF2-40B4-BE49-F238E27FC236}">
                        <a16:creationId xmlns:a16="http://schemas.microsoft.com/office/drawing/2014/main" id="{3DA31B7D-241C-E0C6-8A52-1228C5C0F1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4" name="Groupe 243">
                  <a:extLst>
                    <a:ext uri="{FF2B5EF4-FFF2-40B4-BE49-F238E27FC236}">
                      <a16:creationId xmlns:a16="http://schemas.microsoft.com/office/drawing/2014/main" id="{CF0126B6-9211-82FC-4DB5-68CA9C6AF007}"/>
                    </a:ext>
                  </a:extLst>
                </p:cNvPr>
                <p:cNvGrpSpPr/>
                <p:nvPr/>
              </p:nvGrpSpPr>
              <p:grpSpPr>
                <a:xfrm rot="8969786">
                  <a:off x="6317509" y="5851809"/>
                  <a:ext cx="123798" cy="142826"/>
                  <a:chOff x="3815089" y="2997201"/>
                  <a:chExt cx="345419" cy="431799"/>
                </a:xfrm>
                <a:solidFill>
                  <a:srgbClr val="FA9112"/>
                </a:solidFill>
              </p:grpSpPr>
              <p:cxnSp>
                <p:nvCxnSpPr>
                  <p:cNvPr id="260" name="Connecteur droit 259">
                    <a:extLst>
                      <a:ext uri="{FF2B5EF4-FFF2-40B4-BE49-F238E27FC236}">
                        <a16:creationId xmlns:a16="http://schemas.microsoft.com/office/drawing/2014/main" id="{154DCF0C-6A83-3946-5415-F67348CDFB3A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Connecteur droit 260">
                    <a:extLst>
                      <a:ext uri="{FF2B5EF4-FFF2-40B4-BE49-F238E27FC236}">
                        <a16:creationId xmlns:a16="http://schemas.microsoft.com/office/drawing/2014/main" id="{EE7D3FB1-D910-C65B-223E-6A2C90A94BF3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Connecteur droit 261">
                    <a:extLst>
                      <a:ext uri="{FF2B5EF4-FFF2-40B4-BE49-F238E27FC236}">
                        <a16:creationId xmlns:a16="http://schemas.microsoft.com/office/drawing/2014/main" id="{CF3BE499-3055-6314-B848-F120468B0D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3" name="Ellipse 262">
                    <a:extLst>
                      <a:ext uri="{FF2B5EF4-FFF2-40B4-BE49-F238E27FC236}">
                        <a16:creationId xmlns:a16="http://schemas.microsoft.com/office/drawing/2014/main" id="{47764B78-6F2A-38EE-3D82-94F64ED7DE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64" name="Ellipse 263">
                    <a:extLst>
                      <a:ext uri="{FF2B5EF4-FFF2-40B4-BE49-F238E27FC236}">
                        <a16:creationId xmlns:a16="http://schemas.microsoft.com/office/drawing/2014/main" id="{69F01357-3C96-B1B9-DCB9-F7F0287B44F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65" name="Ellipse 264">
                    <a:extLst>
                      <a:ext uri="{FF2B5EF4-FFF2-40B4-BE49-F238E27FC236}">
                        <a16:creationId xmlns:a16="http://schemas.microsoft.com/office/drawing/2014/main" id="{4A3BBB37-CC15-42A6-116B-F9ABA26A26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5" name="Groupe 244">
                  <a:extLst>
                    <a:ext uri="{FF2B5EF4-FFF2-40B4-BE49-F238E27FC236}">
                      <a16:creationId xmlns:a16="http://schemas.microsoft.com/office/drawing/2014/main" id="{AD1A0A20-A993-BABF-38B4-04819C35754E}"/>
                    </a:ext>
                  </a:extLst>
                </p:cNvPr>
                <p:cNvGrpSpPr/>
                <p:nvPr/>
              </p:nvGrpSpPr>
              <p:grpSpPr>
                <a:xfrm rot="3990777">
                  <a:off x="6408398" y="5593687"/>
                  <a:ext cx="114254" cy="154757"/>
                  <a:chOff x="3815089" y="2997201"/>
                  <a:chExt cx="345419" cy="431799"/>
                </a:xfrm>
                <a:solidFill>
                  <a:srgbClr val="FA9112"/>
                </a:solidFill>
              </p:grpSpPr>
              <p:cxnSp>
                <p:nvCxnSpPr>
                  <p:cNvPr id="254" name="Connecteur droit 253">
                    <a:extLst>
                      <a:ext uri="{FF2B5EF4-FFF2-40B4-BE49-F238E27FC236}">
                        <a16:creationId xmlns:a16="http://schemas.microsoft.com/office/drawing/2014/main" id="{F0A0E21F-A2E5-4F27-C075-85567139DED9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Connecteur droit 254">
                    <a:extLst>
                      <a:ext uri="{FF2B5EF4-FFF2-40B4-BE49-F238E27FC236}">
                        <a16:creationId xmlns:a16="http://schemas.microsoft.com/office/drawing/2014/main" id="{70232153-2BA8-9F99-E699-FC6F845F184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Connecteur droit 255">
                    <a:extLst>
                      <a:ext uri="{FF2B5EF4-FFF2-40B4-BE49-F238E27FC236}">
                        <a16:creationId xmlns:a16="http://schemas.microsoft.com/office/drawing/2014/main" id="{3DF4B2DA-6E34-2201-F75B-2886910A3B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7" name="Ellipse 256">
                    <a:extLst>
                      <a:ext uri="{FF2B5EF4-FFF2-40B4-BE49-F238E27FC236}">
                        <a16:creationId xmlns:a16="http://schemas.microsoft.com/office/drawing/2014/main" id="{BC80A6A6-FB6C-46B8-E343-B5AA021217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58" name="Ellipse 257">
                    <a:extLst>
                      <a:ext uri="{FF2B5EF4-FFF2-40B4-BE49-F238E27FC236}">
                        <a16:creationId xmlns:a16="http://schemas.microsoft.com/office/drawing/2014/main" id="{CD0E820A-489F-48F4-9086-42CF0AA20F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59" name="Ellipse 258">
                    <a:extLst>
                      <a:ext uri="{FF2B5EF4-FFF2-40B4-BE49-F238E27FC236}">
                        <a16:creationId xmlns:a16="http://schemas.microsoft.com/office/drawing/2014/main" id="{30F30D18-AD25-4792-2CDA-13EE6A2270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246" name="Groupe 245">
                  <a:extLst>
                    <a:ext uri="{FF2B5EF4-FFF2-40B4-BE49-F238E27FC236}">
                      <a16:creationId xmlns:a16="http://schemas.microsoft.com/office/drawing/2014/main" id="{53479257-0B63-4C1B-483E-51275D7EB009}"/>
                    </a:ext>
                  </a:extLst>
                </p:cNvPr>
                <p:cNvGrpSpPr/>
                <p:nvPr/>
              </p:nvGrpSpPr>
              <p:grpSpPr>
                <a:xfrm rot="17651102">
                  <a:off x="5977291" y="5585149"/>
                  <a:ext cx="114254" cy="154757"/>
                  <a:chOff x="3815089" y="2997201"/>
                  <a:chExt cx="345419" cy="431799"/>
                </a:xfrm>
                <a:solidFill>
                  <a:srgbClr val="FA9112"/>
                </a:solidFill>
              </p:grpSpPr>
              <p:cxnSp>
                <p:nvCxnSpPr>
                  <p:cNvPr id="248" name="Connecteur droit 247">
                    <a:extLst>
                      <a:ext uri="{FF2B5EF4-FFF2-40B4-BE49-F238E27FC236}">
                        <a16:creationId xmlns:a16="http://schemas.microsoft.com/office/drawing/2014/main" id="{416F3B63-6C74-8E88-08AD-CD1C5D6A1BC0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Connecteur droit 248">
                    <a:extLst>
                      <a:ext uri="{FF2B5EF4-FFF2-40B4-BE49-F238E27FC236}">
                        <a16:creationId xmlns:a16="http://schemas.microsoft.com/office/drawing/2014/main" id="{0133EE65-C226-7D76-B153-8EFAE8237567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Connecteur droit 249">
                    <a:extLst>
                      <a:ext uri="{FF2B5EF4-FFF2-40B4-BE49-F238E27FC236}">
                        <a16:creationId xmlns:a16="http://schemas.microsoft.com/office/drawing/2014/main" id="{8B381049-FF08-FDA0-AFDA-DB8B57D1F9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1" name="Ellipse 250">
                    <a:extLst>
                      <a:ext uri="{FF2B5EF4-FFF2-40B4-BE49-F238E27FC236}">
                        <a16:creationId xmlns:a16="http://schemas.microsoft.com/office/drawing/2014/main" id="{CA3639F3-C673-0391-6F95-EFCDF1C78C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52" name="Ellipse 251">
                    <a:extLst>
                      <a:ext uri="{FF2B5EF4-FFF2-40B4-BE49-F238E27FC236}">
                        <a16:creationId xmlns:a16="http://schemas.microsoft.com/office/drawing/2014/main" id="{94119AC4-67F1-6800-884E-7610D0FC686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253" name="Ellipse 252">
                    <a:extLst>
                      <a:ext uri="{FF2B5EF4-FFF2-40B4-BE49-F238E27FC236}">
                        <a16:creationId xmlns:a16="http://schemas.microsoft.com/office/drawing/2014/main" id="{0699517B-7FB7-22B4-DF7F-568C2D1222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A911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bg2">
                          <a:lumMod val="2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47" name="Ellipse 246">
                  <a:extLst>
                    <a:ext uri="{FF2B5EF4-FFF2-40B4-BE49-F238E27FC236}">
                      <a16:creationId xmlns:a16="http://schemas.microsoft.com/office/drawing/2014/main" id="{78D0BD8C-FC8F-DDD1-7708-B3DF45C88A4C}"/>
                    </a:ext>
                  </a:extLst>
                </p:cNvPr>
                <p:cNvSpPr/>
                <p:nvPr/>
              </p:nvSpPr>
              <p:spPr>
                <a:xfrm>
                  <a:off x="6078023" y="5586948"/>
                  <a:ext cx="348367" cy="32150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131" name="Groupe 130">
                <a:extLst>
                  <a:ext uri="{FF2B5EF4-FFF2-40B4-BE49-F238E27FC236}">
                    <a16:creationId xmlns:a16="http://schemas.microsoft.com/office/drawing/2014/main" id="{6A602540-C20E-74C5-F44A-2BF1470961A2}"/>
                  </a:ext>
                </a:extLst>
              </p:cNvPr>
              <p:cNvGrpSpPr/>
              <p:nvPr/>
            </p:nvGrpSpPr>
            <p:grpSpPr>
              <a:xfrm>
                <a:off x="6869035" y="5464286"/>
                <a:ext cx="585864" cy="530349"/>
                <a:chOff x="6869035" y="5464286"/>
                <a:chExt cx="585864" cy="530349"/>
              </a:xfrm>
            </p:grpSpPr>
            <p:grpSp>
              <p:nvGrpSpPr>
                <p:cNvPr id="206" name="Groupe 205">
                  <a:extLst>
                    <a:ext uri="{FF2B5EF4-FFF2-40B4-BE49-F238E27FC236}">
                      <a16:creationId xmlns:a16="http://schemas.microsoft.com/office/drawing/2014/main" id="{3F1CA395-904C-6C98-7399-6754702B787B}"/>
                    </a:ext>
                  </a:extLst>
                </p:cNvPr>
                <p:cNvGrpSpPr/>
                <p:nvPr/>
              </p:nvGrpSpPr>
              <p:grpSpPr>
                <a:xfrm>
                  <a:off x="7102303" y="5464286"/>
                  <a:ext cx="123798" cy="142826"/>
                  <a:chOff x="3815089" y="2997201"/>
                  <a:chExt cx="345419" cy="431799"/>
                </a:xfrm>
                <a:solidFill>
                  <a:srgbClr val="F74B15"/>
                </a:solidFill>
              </p:grpSpPr>
              <p:cxnSp>
                <p:nvCxnSpPr>
                  <p:cNvPr id="236" name="Connecteur droit 235">
                    <a:extLst>
                      <a:ext uri="{FF2B5EF4-FFF2-40B4-BE49-F238E27FC236}">
                        <a16:creationId xmlns:a16="http://schemas.microsoft.com/office/drawing/2014/main" id="{7C522FCA-875F-422D-4057-386FCC4CC6A5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Connecteur droit 236">
                    <a:extLst>
                      <a:ext uri="{FF2B5EF4-FFF2-40B4-BE49-F238E27FC236}">
                        <a16:creationId xmlns:a16="http://schemas.microsoft.com/office/drawing/2014/main" id="{A387E97C-931F-A15D-CD60-5F6F500FBEA3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Connecteur droit 237">
                    <a:extLst>
                      <a:ext uri="{FF2B5EF4-FFF2-40B4-BE49-F238E27FC236}">
                        <a16:creationId xmlns:a16="http://schemas.microsoft.com/office/drawing/2014/main" id="{2DE89D33-75DB-7C88-A0DE-017AE4B6A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9" name="Ellipse 238">
                    <a:extLst>
                      <a:ext uri="{FF2B5EF4-FFF2-40B4-BE49-F238E27FC236}">
                        <a16:creationId xmlns:a16="http://schemas.microsoft.com/office/drawing/2014/main" id="{24E72AB0-ADC4-7E3B-417C-964ACC59702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0" name="Ellipse 239">
                    <a:extLst>
                      <a:ext uri="{FF2B5EF4-FFF2-40B4-BE49-F238E27FC236}">
                        <a16:creationId xmlns:a16="http://schemas.microsoft.com/office/drawing/2014/main" id="{765D505F-B4FE-4370-EA1F-9510F90A57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1" name="Ellipse 240">
                    <a:extLst>
                      <a:ext uri="{FF2B5EF4-FFF2-40B4-BE49-F238E27FC236}">
                        <a16:creationId xmlns:a16="http://schemas.microsoft.com/office/drawing/2014/main" id="{1C801028-5B7D-F9CD-5D29-AAFFA9DC19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07" name="Groupe 206">
                  <a:extLst>
                    <a:ext uri="{FF2B5EF4-FFF2-40B4-BE49-F238E27FC236}">
                      <a16:creationId xmlns:a16="http://schemas.microsoft.com/office/drawing/2014/main" id="{71726B4F-3F71-8BAE-BE1D-A5F591ED59C6}"/>
                    </a:ext>
                  </a:extLst>
                </p:cNvPr>
                <p:cNvGrpSpPr/>
                <p:nvPr/>
              </p:nvGrpSpPr>
              <p:grpSpPr>
                <a:xfrm rot="13190908">
                  <a:off x="6943300" y="5837044"/>
                  <a:ext cx="123798" cy="142826"/>
                  <a:chOff x="3815089" y="2997201"/>
                  <a:chExt cx="345419" cy="431799"/>
                </a:xfrm>
                <a:solidFill>
                  <a:srgbClr val="F74B15"/>
                </a:solidFill>
              </p:grpSpPr>
              <p:cxnSp>
                <p:nvCxnSpPr>
                  <p:cNvPr id="230" name="Connecteur droit 229">
                    <a:extLst>
                      <a:ext uri="{FF2B5EF4-FFF2-40B4-BE49-F238E27FC236}">
                        <a16:creationId xmlns:a16="http://schemas.microsoft.com/office/drawing/2014/main" id="{89C3CEF0-ED4B-E7D0-FB2E-8BE730B80DF0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Connecteur droit 230">
                    <a:extLst>
                      <a:ext uri="{FF2B5EF4-FFF2-40B4-BE49-F238E27FC236}">
                        <a16:creationId xmlns:a16="http://schemas.microsoft.com/office/drawing/2014/main" id="{297A6661-B8D2-FC00-7E80-6C01F4403413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Connecteur droit 231">
                    <a:extLst>
                      <a:ext uri="{FF2B5EF4-FFF2-40B4-BE49-F238E27FC236}">
                        <a16:creationId xmlns:a16="http://schemas.microsoft.com/office/drawing/2014/main" id="{B98EB248-3597-6B62-EFA8-D72B876E17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3" name="Ellipse 232">
                    <a:extLst>
                      <a:ext uri="{FF2B5EF4-FFF2-40B4-BE49-F238E27FC236}">
                        <a16:creationId xmlns:a16="http://schemas.microsoft.com/office/drawing/2014/main" id="{4916A31E-F73A-EF3D-EBEB-327C0ABA56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4" name="Ellipse 233">
                    <a:extLst>
                      <a:ext uri="{FF2B5EF4-FFF2-40B4-BE49-F238E27FC236}">
                        <a16:creationId xmlns:a16="http://schemas.microsoft.com/office/drawing/2014/main" id="{0DCF3CE3-2BDF-8EDE-BCD0-9744E861EC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5" name="Ellipse 234">
                    <a:extLst>
                      <a:ext uri="{FF2B5EF4-FFF2-40B4-BE49-F238E27FC236}">
                        <a16:creationId xmlns:a16="http://schemas.microsoft.com/office/drawing/2014/main" id="{14072264-8609-85BD-85AC-970968CCE0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08" name="Groupe 207">
                  <a:extLst>
                    <a:ext uri="{FF2B5EF4-FFF2-40B4-BE49-F238E27FC236}">
                      <a16:creationId xmlns:a16="http://schemas.microsoft.com/office/drawing/2014/main" id="{FEDE7694-5E00-CB9D-B320-C7076FC88C54}"/>
                    </a:ext>
                  </a:extLst>
                </p:cNvPr>
                <p:cNvGrpSpPr/>
                <p:nvPr/>
              </p:nvGrpSpPr>
              <p:grpSpPr>
                <a:xfrm rot="8969786">
                  <a:off x="7229505" y="5851809"/>
                  <a:ext cx="123798" cy="142826"/>
                  <a:chOff x="3815089" y="2997201"/>
                  <a:chExt cx="345419" cy="431799"/>
                </a:xfrm>
                <a:solidFill>
                  <a:srgbClr val="F74B15"/>
                </a:solidFill>
              </p:grpSpPr>
              <p:cxnSp>
                <p:nvCxnSpPr>
                  <p:cNvPr id="224" name="Connecteur droit 223">
                    <a:extLst>
                      <a:ext uri="{FF2B5EF4-FFF2-40B4-BE49-F238E27FC236}">
                        <a16:creationId xmlns:a16="http://schemas.microsoft.com/office/drawing/2014/main" id="{AC40F911-EA22-4263-98FD-FD9D6F101DC7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Connecteur droit 224">
                    <a:extLst>
                      <a:ext uri="{FF2B5EF4-FFF2-40B4-BE49-F238E27FC236}">
                        <a16:creationId xmlns:a16="http://schemas.microsoft.com/office/drawing/2014/main" id="{744ADFC8-BAFD-FE20-F087-7208C3838532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Connecteur droit 225">
                    <a:extLst>
                      <a:ext uri="{FF2B5EF4-FFF2-40B4-BE49-F238E27FC236}">
                        <a16:creationId xmlns:a16="http://schemas.microsoft.com/office/drawing/2014/main" id="{B95B81B3-615F-2B92-3E74-010F7AEA74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7" name="Ellipse 226">
                    <a:extLst>
                      <a:ext uri="{FF2B5EF4-FFF2-40B4-BE49-F238E27FC236}">
                        <a16:creationId xmlns:a16="http://schemas.microsoft.com/office/drawing/2014/main" id="{CA58616C-69C5-1083-E15F-3D95DA4766A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8" name="Ellipse 227">
                    <a:extLst>
                      <a:ext uri="{FF2B5EF4-FFF2-40B4-BE49-F238E27FC236}">
                        <a16:creationId xmlns:a16="http://schemas.microsoft.com/office/drawing/2014/main" id="{FAAE5DDB-8140-E2A9-E830-E78E4799F7C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9" name="Ellipse 228">
                    <a:extLst>
                      <a:ext uri="{FF2B5EF4-FFF2-40B4-BE49-F238E27FC236}">
                        <a16:creationId xmlns:a16="http://schemas.microsoft.com/office/drawing/2014/main" id="{A22A78A6-B69C-80D8-8BB8-947A4749CD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09" name="Groupe 208">
                  <a:extLst>
                    <a:ext uri="{FF2B5EF4-FFF2-40B4-BE49-F238E27FC236}">
                      <a16:creationId xmlns:a16="http://schemas.microsoft.com/office/drawing/2014/main" id="{BF1C2AEB-F0FA-97F1-E904-4DE920DFB3DA}"/>
                    </a:ext>
                  </a:extLst>
                </p:cNvPr>
                <p:cNvGrpSpPr/>
                <p:nvPr/>
              </p:nvGrpSpPr>
              <p:grpSpPr>
                <a:xfrm rot="3990777">
                  <a:off x="7320394" y="5593687"/>
                  <a:ext cx="114254" cy="154757"/>
                  <a:chOff x="3815089" y="2997201"/>
                  <a:chExt cx="345419" cy="431799"/>
                </a:xfrm>
                <a:solidFill>
                  <a:srgbClr val="F74B15"/>
                </a:solidFill>
              </p:grpSpPr>
              <p:cxnSp>
                <p:nvCxnSpPr>
                  <p:cNvPr id="218" name="Connecteur droit 217">
                    <a:extLst>
                      <a:ext uri="{FF2B5EF4-FFF2-40B4-BE49-F238E27FC236}">
                        <a16:creationId xmlns:a16="http://schemas.microsoft.com/office/drawing/2014/main" id="{789744AA-3724-CE02-AA66-FE9899400E94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Connecteur droit 218">
                    <a:extLst>
                      <a:ext uri="{FF2B5EF4-FFF2-40B4-BE49-F238E27FC236}">
                        <a16:creationId xmlns:a16="http://schemas.microsoft.com/office/drawing/2014/main" id="{CD04D7D6-6593-78A9-D009-BAB59D0E25C3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Connecteur droit 219">
                    <a:extLst>
                      <a:ext uri="{FF2B5EF4-FFF2-40B4-BE49-F238E27FC236}">
                        <a16:creationId xmlns:a16="http://schemas.microsoft.com/office/drawing/2014/main" id="{CC2FA255-D43D-7130-F00C-4B1551F99F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1" name="Ellipse 220">
                    <a:extLst>
                      <a:ext uri="{FF2B5EF4-FFF2-40B4-BE49-F238E27FC236}">
                        <a16:creationId xmlns:a16="http://schemas.microsoft.com/office/drawing/2014/main" id="{C953AF85-3A22-EA7A-6A42-0369F7B399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2" name="Ellipse 221">
                    <a:extLst>
                      <a:ext uri="{FF2B5EF4-FFF2-40B4-BE49-F238E27FC236}">
                        <a16:creationId xmlns:a16="http://schemas.microsoft.com/office/drawing/2014/main" id="{9FDCF3C4-8AA0-9110-36C3-853C1B8BFE8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3" name="Ellipse 222">
                    <a:extLst>
                      <a:ext uri="{FF2B5EF4-FFF2-40B4-BE49-F238E27FC236}">
                        <a16:creationId xmlns:a16="http://schemas.microsoft.com/office/drawing/2014/main" id="{97170BB2-ACA1-C657-927B-30E0068143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10" name="Groupe 209">
                  <a:extLst>
                    <a:ext uri="{FF2B5EF4-FFF2-40B4-BE49-F238E27FC236}">
                      <a16:creationId xmlns:a16="http://schemas.microsoft.com/office/drawing/2014/main" id="{24E2894E-F1A8-6A4A-9AB6-79E0C3B6BC20}"/>
                    </a:ext>
                  </a:extLst>
                </p:cNvPr>
                <p:cNvGrpSpPr/>
                <p:nvPr/>
              </p:nvGrpSpPr>
              <p:grpSpPr>
                <a:xfrm rot="17651102">
                  <a:off x="6889287" y="5585149"/>
                  <a:ext cx="114254" cy="154757"/>
                  <a:chOff x="3815089" y="2997201"/>
                  <a:chExt cx="345419" cy="431799"/>
                </a:xfrm>
                <a:solidFill>
                  <a:srgbClr val="F74B15"/>
                </a:solidFill>
              </p:grpSpPr>
              <p:cxnSp>
                <p:nvCxnSpPr>
                  <p:cNvPr id="212" name="Connecteur droit 211">
                    <a:extLst>
                      <a:ext uri="{FF2B5EF4-FFF2-40B4-BE49-F238E27FC236}">
                        <a16:creationId xmlns:a16="http://schemas.microsoft.com/office/drawing/2014/main" id="{4BC49E11-6F23-8669-6F34-4726D65C1E31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Connecteur droit 212">
                    <a:extLst>
                      <a:ext uri="{FF2B5EF4-FFF2-40B4-BE49-F238E27FC236}">
                        <a16:creationId xmlns:a16="http://schemas.microsoft.com/office/drawing/2014/main" id="{FD29368D-9081-C00A-85E3-4D6AA3D8D22E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Connecteur droit 213">
                    <a:extLst>
                      <a:ext uri="{FF2B5EF4-FFF2-40B4-BE49-F238E27FC236}">
                        <a16:creationId xmlns:a16="http://schemas.microsoft.com/office/drawing/2014/main" id="{1A3678D9-E8EE-B5A2-B604-AA0BAF1893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5" name="Ellipse 214">
                    <a:extLst>
                      <a:ext uri="{FF2B5EF4-FFF2-40B4-BE49-F238E27FC236}">
                        <a16:creationId xmlns:a16="http://schemas.microsoft.com/office/drawing/2014/main" id="{BCBCF39D-AFA7-1BD1-D6E1-C524B02CAF6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6" name="Ellipse 215">
                    <a:extLst>
                      <a:ext uri="{FF2B5EF4-FFF2-40B4-BE49-F238E27FC236}">
                        <a16:creationId xmlns:a16="http://schemas.microsoft.com/office/drawing/2014/main" id="{F432210A-9E2B-0E57-6AAF-B19690323D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7" name="Ellipse 216">
                    <a:extLst>
                      <a:ext uri="{FF2B5EF4-FFF2-40B4-BE49-F238E27FC236}">
                        <a16:creationId xmlns:a16="http://schemas.microsoft.com/office/drawing/2014/main" id="{ED5F0970-F80E-662A-803C-C7D8B231F6B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74B1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11" name="Ellipse 210">
                  <a:extLst>
                    <a:ext uri="{FF2B5EF4-FFF2-40B4-BE49-F238E27FC236}">
                      <a16:creationId xmlns:a16="http://schemas.microsoft.com/office/drawing/2014/main" id="{0DD677EE-B608-7254-26C4-E308E2D10157}"/>
                    </a:ext>
                  </a:extLst>
                </p:cNvPr>
                <p:cNvSpPr/>
                <p:nvPr/>
              </p:nvSpPr>
              <p:spPr>
                <a:xfrm>
                  <a:off x="6990019" y="5586948"/>
                  <a:ext cx="348367" cy="32150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32" name="Groupe 131">
                <a:extLst>
                  <a:ext uri="{FF2B5EF4-FFF2-40B4-BE49-F238E27FC236}">
                    <a16:creationId xmlns:a16="http://schemas.microsoft.com/office/drawing/2014/main" id="{D2C99CF9-E0EB-83A7-2562-04532DF9CF5A}"/>
                  </a:ext>
                </a:extLst>
              </p:cNvPr>
              <p:cNvGrpSpPr/>
              <p:nvPr/>
            </p:nvGrpSpPr>
            <p:grpSpPr>
              <a:xfrm>
                <a:off x="4133048" y="5464286"/>
                <a:ext cx="585864" cy="530349"/>
                <a:chOff x="4133048" y="5464286"/>
                <a:chExt cx="585864" cy="530349"/>
              </a:xfrm>
            </p:grpSpPr>
            <p:grpSp>
              <p:nvGrpSpPr>
                <p:cNvPr id="170" name="Groupe 169">
                  <a:extLst>
                    <a:ext uri="{FF2B5EF4-FFF2-40B4-BE49-F238E27FC236}">
                      <a16:creationId xmlns:a16="http://schemas.microsoft.com/office/drawing/2014/main" id="{ED75E153-B87D-0DE7-0562-6C145F0B24B4}"/>
                    </a:ext>
                  </a:extLst>
                </p:cNvPr>
                <p:cNvGrpSpPr/>
                <p:nvPr/>
              </p:nvGrpSpPr>
              <p:grpSpPr>
                <a:xfrm>
                  <a:off x="4366316" y="5464286"/>
                  <a:ext cx="123798" cy="142826"/>
                  <a:chOff x="3815089" y="2997201"/>
                  <a:chExt cx="345419" cy="431799"/>
                </a:xfrm>
                <a:solidFill>
                  <a:schemeClr val="accent4">
                    <a:lumMod val="40000"/>
                    <a:lumOff val="60000"/>
                  </a:schemeClr>
                </a:solidFill>
              </p:grpSpPr>
              <p:cxnSp>
                <p:nvCxnSpPr>
                  <p:cNvPr id="200" name="Connecteur droit 199">
                    <a:extLst>
                      <a:ext uri="{FF2B5EF4-FFF2-40B4-BE49-F238E27FC236}">
                        <a16:creationId xmlns:a16="http://schemas.microsoft.com/office/drawing/2014/main" id="{6E1B1CA3-956D-CC52-E15F-D40DE53A321C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Connecteur droit 200">
                    <a:extLst>
                      <a:ext uri="{FF2B5EF4-FFF2-40B4-BE49-F238E27FC236}">
                        <a16:creationId xmlns:a16="http://schemas.microsoft.com/office/drawing/2014/main" id="{5635557B-DA9D-0630-8525-C6EF2077B508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Connecteur droit 201">
                    <a:extLst>
                      <a:ext uri="{FF2B5EF4-FFF2-40B4-BE49-F238E27FC236}">
                        <a16:creationId xmlns:a16="http://schemas.microsoft.com/office/drawing/2014/main" id="{93843F67-1E34-BB30-F9F6-E5A5F3845D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3" name="Ellipse 202">
                    <a:extLst>
                      <a:ext uri="{FF2B5EF4-FFF2-40B4-BE49-F238E27FC236}">
                        <a16:creationId xmlns:a16="http://schemas.microsoft.com/office/drawing/2014/main" id="{950EE375-F83A-0EA2-2D32-267A5B6B3D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4" name="Ellipse 203">
                    <a:extLst>
                      <a:ext uri="{FF2B5EF4-FFF2-40B4-BE49-F238E27FC236}">
                        <a16:creationId xmlns:a16="http://schemas.microsoft.com/office/drawing/2014/main" id="{D7C25186-1683-69F8-1B46-FB04B55AE2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5" name="Ellipse 204">
                    <a:extLst>
                      <a:ext uri="{FF2B5EF4-FFF2-40B4-BE49-F238E27FC236}">
                        <a16:creationId xmlns:a16="http://schemas.microsoft.com/office/drawing/2014/main" id="{4DD26742-A327-B918-C37C-FA390BED55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71" name="Groupe 170">
                  <a:extLst>
                    <a:ext uri="{FF2B5EF4-FFF2-40B4-BE49-F238E27FC236}">
                      <a16:creationId xmlns:a16="http://schemas.microsoft.com/office/drawing/2014/main" id="{2FF87459-148E-9997-A205-0AE6493C2F1A}"/>
                    </a:ext>
                  </a:extLst>
                </p:cNvPr>
                <p:cNvGrpSpPr/>
                <p:nvPr/>
              </p:nvGrpSpPr>
              <p:grpSpPr>
                <a:xfrm rot="13190908">
                  <a:off x="4207313" y="5837044"/>
                  <a:ext cx="123798" cy="142826"/>
                  <a:chOff x="3815089" y="2997201"/>
                  <a:chExt cx="345419" cy="431799"/>
                </a:xfrm>
                <a:solidFill>
                  <a:schemeClr val="accent4">
                    <a:lumMod val="40000"/>
                    <a:lumOff val="60000"/>
                  </a:schemeClr>
                </a:solidFill>
              </p:grpSpPr>
              <p:cxnSp>
                <p:nvCxnSpPr>
                  <p:cNvPr id="194" name="Connecteur droit 193">
                    <a:extLst>
                      <a:ext uri="{FF2B5EF4-FFF2-40B4-BE49-F238E27FC236}">
                        <a16:creationId xmlns:a16="http://schemas.microsoft.com/office/drawing/2014/main" id="{3B38033D-E706-DFA2-DFDF-9EA4857479C5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Connecteur droit 194">
                    <a:extLst>
                      <a:ext uri="{FF2B5EF4-FFF2-40B4-BE49-F238E27FC236}">
                        <a16:creationId xmlns:a16="http://schemas.microsoft.com/office/drawing/2014/main" id="{49D8E501-7208-CA7D-C5F3-2F0B61B452A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Connecteur droit 195">
                    <a:extLst>
                      <a:ext uri="{FF2B5EF4-FFF2-40B4-BE49-F238E27FC236}">
                        <a16:creationId xmlns:a16="http://schemas.microsoft.com/office/drawing/2014/main" id="{A0BC096D-F54A-888D-E569-B078678D54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7" name="Ellipse 196">
                    <a:extLst>
                      <a:ext uri="{FF2B5EF4-FFF2-40B4-BE49-F238E27FC236}">
                        <a16:creationId xmlns:a16="http://schemas.microsoft.com/office/drawing/2014/main" id="{0A76531B-1C08-4CA5-C017-21B759F270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8" name="Ellipse 197">
                    <a:extLst>
                      <a:ext uri="{FF2B5EF4-FFF2-40B4-BE49-F238E27FC236}">
                        <a16:creationId xmlns:a16="http://schemas.microsoft.com/office/drawing/2014/main" id="{F71C542E-A02A-3EC3-24BC-C59CCFC686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9" name="Ellipse 198">
                    <a:extLst>
                      <a:ext uri="{FF2B5EF4-FFF2-40B4-BE49-F238E27FC236}">
                        <a16:creationId xmlns:a16="http://schemas.microsoft.com/office/drawing/2014/main" id="{E898A96E-633A-23AA-DA0C-2EFC6C339E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72" name="Groupe 171">
                  <a:extLst>
                    <a:ext uri="{FF2B5EF4-FFF2-40B4-BE49-F238E27FC236}">
                      <a16:creationId xmlns:a16="http://schemas.microsoft.com/office/drawing/2014/main" id="{EDF3A6D6-98DE-0711-9737-70C69C6E4B65}"/>
                    </a:ext>
                  </a:extLst>
                </p:cNvPr>
                <p:cNvGrpSpPr/>
                <p:nvPr/>
              </p:nvGrpSpPr>
              <p:grpSpPr>
                <a:xfrm rot="8969786">
                  <a:off x="4493518" y="5851809"/>
                  <a:ext cx="123798" cy="142826"/>
                  <a:chOff x="3815089" y="2997201"/>
                  <a:chExt cx="345419" cy="431799"/>
                </a:xfrm>
                <a:solidFill>
                  <a:schemeClr val="accent4">
                    <a:lumMod val="40000"/>
                    <a:lumOff val="60000"/>
                  </a:schemeClr>
                </a:solidFill>
              </p:grpSpPr>
              <p:cxnSp>
                <p:nvCxnSpPr>
                  <p:cNvPr id="188" name="Connecteur droit 187">
                    <a:extLst>
                      <a:ext uri="{FF2B5EF4-FFF2-40B4-BE49-F238E27FC236}">
                        <a16:creationId xmlns:a16="http://schemas.microsoft.com/office/drawing/2014/main" id="{A9B7BA7E-28BE-42A3-83FE-4A9974C9B4AA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Connecteur droit 188">
                    <a:extLst>
                      <a:ext uri="{FF2B5EF4-FFF2-40B4-BE49-F238E27FC236}">
                        <a16:creationId xmlns:a16="http://schemas.microsoft.com/office/drawing/2014/main" id="{C56ECC92-0455-53E7-25AD-BB4EA924D740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Connecteur droit 189">
                    <a:extLst>
                      <a:ext uri="{FF2B5EF4-FFF2-40B4-BE49-F238E27FC236}">
                        <a16:creationId xmlns:a16="http://schemas.microsoft.com/office/drawing/2014/main" id="{67F3F427-E2CE-9C7B-6209-9A3A930C41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1" name="Ellipse 190">
                    <a:extLst>
                      <a:ext uri="{FF2B5EF4-FFF2-40B4-BE49-F238E27FC236}">
                        <a16:creationId xmlns:a16="http://schemas.microsoft.com/office/drawing/2014/main" id="{EB357362-E803-43EE-576C-628254A855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2" name="Ellipse 191">
                    <a:extLst>
                      <a:ext uri="{FF2B5EF4-FFF2-40B4-BE49-F238E27FC236}">
                        <a16:creationId xmlns:a16="http://schemas.microsoft.com/office/drawing/2014/main" id="{C41EC9FB-46F1-454B-7ABC-15A01C171B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6559A202-F961-BE6D-030E-713A8B09E43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73" name="Groupe 172">
                  <a:extLst>
                    <a:ext uri="{FF2B5EF4-FFF2-40B4-BE49-F238E27FC236}">
                      <a16:creationId xmlns:a16="http://schemas.microsoft.com/office/drawing/2014/main" id="{1E58789B-5FCF-DBDD-622F-0701303F7635}"/>
                    </a:ext>
                  </a:extLst>
                </p:cNvPr>
                <p:cNvGrpSpPr/>
                <p:nvPr/>
              </p:nvGrpSpPr>
              <p:grpSpPr>
                <a:xfrm rot="3990777">
                  <a:off x="4584407" y="5593687"/>
                  <a:ext cx="114254" cy="154757"/>
                  <a:chOff x="3815089" y="2997201"/>
                  <a:chExt cx="345419" cy="431799"/>
                </a:xfrm>
                <a:solidFill>
                  <a:schemeClr val="accent4">
                    <a:lumMod val="40000"/>
                    <a:lumOff val="60000"/>
                  </a:schemeClr>
                </a:solidFill>
              </p:grpSpPr>
              <p:cxnSp>
                <p:nvCxnSpPr>
                  <p:cNvPr id="182" name="Connecteur droit 181">
                    <a:extLst>
                      <a:ext uri="{FF2B5EF4-FFF2-40B4-BE49-F238E27FC236}">
                        <a16:creationId xmlns:a16="http://schemas.microsoft.com/office/drawing/2014/main" id="{E0998CA2-768D-5A87-2E58-F67FBBE53F54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Connecteur droit 182">
                    <a:extLst>
                      <a:ext uri="{FF2B5EF4-FFF2-40B4-BE49-F238E27FC236}">
                        <a16:creationId xmlns:a16="http://schemas.microsoft.com/office/drawing/2014/main" id="{15200974-29A0-D83C-4100-76AF9B23471B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Connecteur droit 183">
                    <a:extLst>
                      <a:ext uri="{FF2B5EF4-FFF2-40B4-BE49-F238E27FC236}">
                        <a16:creationId xmlns:a16="http://schemas.microsoft.com/office/drawing/2014/main" id="{EA07C196-EC7B-50B7-ECE6-8719954C05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F49933E3-E724-44F0-8B0F-07E18E3DAE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6" name="Ellipse 185">
                    <a:extLst>
                      <a:ext uri="{FF2B5EF4-FFF2-40B4-BE49-F238E27FC236}">
                        <a16:creationId xmlns:a16="http://schemas.microsoft.com/office/drawing/2014/main" id="{BD658449-9709-139F-7221-9639CDFDAA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7" name="Ellipse 186">
                    <a:extLst>
                      <a:ext uri="{FF2B5EF4-FFF2-40B4-BE49-F238E27FC236}">
                        <a16:creationId xmlns:a16="http://schemas.microsoft.com/office/drawing/2014/main" id="{1CAA1697-5449-B2AB-8179-B0C24D450A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74" name="Groupe 173">
                  <a:extLst>
                    <a:ext uri="{FF2B5EF4-FFF2-40B4-BE49-F238E27FC236}">
                      <a16:creationId xmlns:a16="http://schemas.microsoft.com/office/drawing/2014/main" id="{56C817BE-7399-AA09-8E1B-986F1693760A}"/>
                    </a:ext>
                  </a:extLst>
                </p:cNvPr>
                <p:cNvGrpSpPr/>
                <p:nvPr/>
              </p:nvGrpSpPr>
              <p:grpSpPr>
                <a:xfrm rot="17651102">
                  <a:off x="4153300" y="5585149"/>
                  <a:ext cx="114254" cy="154757"/>
                  <a:chOff x="3815089" y="2997201"/>
                  <a:chExt cx="345419" cy="431799"/>
                </a:xfrm>
                <a:solidFill>
                  <a:schemeClr val="accent4">
                    <a:lumMod val="40000"/>
                    <a:lumOff val="60000"/>
                  </a:schemeClr>
                </a:solidFill>
              </p:grpSpPr>
              <p:cxnSp>
                <p:nvCxnSpPr>
                  <p:cNvPr id="176" name="Connecteur droit 175">
                    <a:extLst>
                      <a:ext uri="{FF2B5EF4-FFF2-40B4-BE49-F238E27FC236}">
                        <a16:creationId xmlns:a16="http://schemas.microsoft.com/office/drawing/2014/main" id="{9866171A-9D38-854F-A9BF-34AD3D35C60B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cteur droit 176">
                    <a:extLst>
                      <a:ext uri="{FF2B5EF4-FFF2-40B4-BE49-F238E27FC236}">
                        <a16:creationId xmlns:a16="http://schemas.microsoft.com/office/drawing/2014/main" id="{F4629B6E-1765-37ED-5C4F-66A5201EDF99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Connecteur droit 177">
                    <a:extLst>
                      <a:ext uri="{FF2B5EF4-FFF2-40B4-BE49-F238E27FC236}">
                        <a16:creationId xmlns:a16="http://schemas.microsoft.com/office/drawing/2014/main" id="{7DFE67F3-C59A-E8FE-DCB6-4427FF87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9" name="Ellipse 178">
                    <a:extLst>
                      <a:ext uri="{FF2B5EF4-FFF2-40B4-BE49-F238E27FC236}">
                        <a16:creationId xmlns:a16="http://schemas.microsoft.com/office/drawing/2014/main" id="{FFB2DA44-B908-57A7-3F85-9F7D49CE92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0" name="Ellipse 179">
                    <a:extLst>
                      <a:ext uri="{FF2B5EF4-FFF2-40B4-BE49-F238E27FC236}">
                        <a16:creationId xmlns:a16="http://schemas.microsoft.com/office/drawing/2014/main" id="{1FFF500E-BE06-B756-4774-969F93395F9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81" name="Ellipse 180">
                    <a:extLst>
                      <a:ext uri="{FF2B5EF4-FFF2-40B4-BE49-F238E27FC236}">
                        <a16:creationId xmlns:a16="http://schemas.microsoft.com/office/drawing/2014/main" id="{41FC062B-D8EE-F33B-4598-F38C1C5CB2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accent4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75" name="Ellipse 174">
                  <a:extLst>
                    <a:ext uri="{FF2B5EF4-FFF2-40B4-BE49-F238E27FC236}">
                      <a16:creationId xmlns:a16="http://schemas.microsoft.com/office/drawing/2014/main" id="{B63A38FA-6DD7-5226-24C5-3F3B125600C7}"/>
                    </a:ext>
                  </a:extLst>
                </p:cNvPr>
                <p:cNvSpPr/>
                <p:nvPr/>
              </p:nvSpPr>
              <p:spPr>
                <a:xfrm>
                  <a:off x="4254032" y="5586948"/>
                  <a:ext cx="348367" cy="32150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8F6D636F-27C6-3B9B-3BEC-6DA80C2779AC}"/>
                  </a:ext>
                </a:extLst>
              </p:cNvPr>
              <p:cNvGrpSpPr/>
              <p:nvPr/>
            </p:nvGrpSpPr>
            <p:grpSpPr>
              <a:xfrm>
                <a:off x="2947631" y="5443779"/>
                <a:ext cx="585864" cy="530349"/>
                <a:chOff x="2947631" y="5443779"/>
                <a:chExt cx="585864" cy="530349"/>
              </a:xfrm>
            </p:grpSpPr>
            <p:grpSp>
              <p:nvGrpSpPr>
                <p:cNvPr id="134" name="Groupe 133">
                  <a:extLst>
                    <a:ext uri="{FF2B5EF4-FFF2-40B4-BE49-F238E27FC236}">
                      <a16:creationId xmlns:a16="http://schemas.microsoft.com/office/drawing/2014/main" id="{07B469B4-78F6-414A-659D-6FE16ED7EC7D}"/>
                    </a:ext>
                  </a:extLst>
                </p:cNvPr>
                <p:cNvGrpSpPr/>
                <p:nvPr/>
              </p:nvGrpSpPr>
              <p:grpSpPr>
                <a:xfrm>
                  <a:off x="3180899" y="5443779"/>
                  <a:ext cx="123798" cy="142826"/>
                  <a:chOff x="3815089" y="2997201"/>
                  <a:chExt cx="345419" cy="431799"/>
                </a:xfrm>
                <a:solidFill>
                  <a:srgbClr val="00B050"/>
                </a:solidFill>
              </p:grpSpPr>
              <p:cxnSp>
                <p:nvCxnSpPr>
                  <p:cNvPr id="164" name="Connecteur droit 163">
                    <a:extLst>
                      <a:ext uri="{FF2B5EF4-FFF2-40B4-BE49-F238E27FC236}">
                        <a16:creationId xmlns:a16="http://schemas.microsoft.com/office/drawing/2014/main" id="{1F156096-AE7C-FE1D-D69E-7433E00DCD49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164">
                    <a:extLst>
                      <a:ext uri="{FF2B5EF4-FFF2-40B4-BE49-F238E27FC236}">
                        <a16:creationId xmlns:a16="http://schemas.microsoft.com/office/drawing/2014/main" id="{23567C06-3F57-330E-1644-8387B684E117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165">
                    <a:extLst>
                      <a:ext uri="{FF2B5EF4-FFF2-40B4-BE49-F238E27FC236}">
                        <a16:creationId xmlns:a16="http://schemas.microsoft.com/office/drawing/2014/main" id="{A66925AE-BEE8-D78D-5F1B-C35DC9B16A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7" name="Ellipse 166">
                    <a:extLst>
                      <a:ext uri="{FF2B5EF4-FFF2-40B4-BE49-F238E27FC236}">
                        <a16:creationId xmlns:a16="http://schemas.microsoft.com/office/drawing/2014/main" id="{E853A8CE-90CE-2295-389F-12423AE59E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8" name="Ellipse 167">
                    <a:extLst>
                      <a:ext uri="{FF2B5EF4-FFF2-40B4-BE49-F238E27FC236}">
                        <a16:creationId xmlns:a16="http://schemas.microsoft.com/office/drawing/2014/main" id="{F63D0FAC-D89E-B090-47D7-4E12B165C60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9" name="Ellipse 168">
                    <a:extLst>
                      <a:ext uri="{FF2B5EF4-FFF2-40B4-BE49-F238E27FC236}">
                        <a16:creationId xmlns:a16="http://schemas.microsoft.com/office/drawing/2014/main" id="{D1E395BC-968D-83CD-6313-14FE841EF05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35" name="Groupe 134">
                  <a:extLst>
                    <a:ext uri="{FF2B5EF4-FFF2-40B4-BE49-F238E27FC236}">
                      <a16:creationId xmlns:a16="http://schemas.microsoft.com/office/drawing/2014/main" id="{4D851926-5B53-ACC5-2400-EEC6961C5848}"/>
                    </a:ext>
                  </a:extLst>
                </p:cNvPr>
                <p:cNvGrpSpPr/>
                <p:nvPr/>
              </p:nvGrpSpPr>
              <p:grpSpPr>
                <a:xfrm rot="13190908">
                  <a:off x="3021896" y="5816537"/>
                  <a:ext cx="123798" cy="142826"/>
                  <a:chOff x="3815089" y="2997201"/>
                  <a:chExt cx="345419" cy="431799"/>
                </a:xfrm>
                <a:solidFill>
                  <a:srgbClr val="00B050"/>
                </a:solidFill>
              </p:grpSpPr>
              <p:cxnSp>
                <p:nvCxnSpPr>
                  <p:cNvPr id="158" name="Connecteur droit 157">
                    <a:extLst>
                      <a:ext uri="{FF2B5EF4-FFF2-40B4-BE49-F238E27FC236}">
                        <a16:creationId xmlns:a16="http://schemas.microsoft.com/office/drawing/2014/main" id="{48D3C30D-94BD-E632-04D4-FC4B83E3FC8B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158">
                    <a:extLst>
                      <a:ext uri="{FF2B5EF4-FFF2-40B4-BE49-F238E27FC236}">
                        <a16:creationId xmlns:a16="http://schemas.microsoft.com/office/drawing/2014/main" id="{F0712290-B75C-8744-FB0A-ABDA8E89ED5A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159">
                    <a:extLst>
                      <a:ext uri="{FF2B5EF4-FFF2-40B4-BE49-F238E27FC236}">
                        <a16:creationId xmlns:a16="http://schemas.microsoft.com/office/drawing/2014/main" id="{1347A968-EFE5-CC92-8373-53E02EF092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144C297C-E62F-923D-5912-E5099E6031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Ellipse 161">
                    <a:extLst>
                      <a:ext uri="{FF2B5EF4-FFF2-40B4-BE49-F238E27FC236}">
                        <a16:creationId xmlns:a16="http://schemas.microsoft.com/office/drawing/2014/main" id="{473250A4-1D01-CE76-EEE1-4505EC4882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3" name="Ellipse 162">
                    <a:extLst>
                      <a:ext uri="{FF2B5EF4-FFF2-40B4-BE49-F238E27FC236}">
                        <a16:creationId xmlns:a16="http://schemas.microsoft.com/office/drawing/2014/main" id="{ADA010E8-CC3B-A4E3-61EF-90E7A4C559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36" name="Groupe 135">
                  <a:extLst>
                    <a:ext uri="{FF2B5EF4-FFF2-40B4-BE49-F238E27FC236}">
                      <a16:creationId xmlns:a16="http://schemas.microsoft.com/office/drawing/2014/main" id="{5C004361-4217-8B7B-4D56-CE872EB46BBB}"/>
                    </a:ext>
                  </a:extLst>
                </p:cNvPr>
                <p:cNvGrpSpPr/>
                <p:nvPr/>
              </p:nvGrpSpPr>
              <p:grpSpPr>
                <a:xfrm rot="8969786">
                  <a:off x="3308101" y="5831302"/>
                  <a:ext cx="123798" cy="142826"/>
                  <a:chOff x="3815089" y="2997201"/>
                  <a:chExt cx="345419" cy="431799"/>
                </a:xfrm>
                <a:solidFill>
                  <a:srgbClr val="00B050"/>
                </a:solidFill>
              </p:grpSpPr>
              <p:cxnSp>
                <p:nvCxnSpPr>
                  <p:cNvPr id="152" name="Connecteur droit 151">
                    <a:extLst>
                      <a:ext uri="{FF2B5EF4-FFF2-40B4-BE49-F238E27FC236}">
                        <a16:creationId xmlns:a16="http://schemas.microsoft.com/office/drawing/2014/main" id="{E907B2AC-8788-D5D7-4BD8-002F4B7B55EC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152">
                    <a:extLst>
                      <a:ext uri="{FF2B5EF4-FFF2-40B4-BE49-F238E27FC236}">
                        <a16:creationId xmlns:a16="http://schemas.microsoft.com/office/drawing/2014/main" id="{0F82C36C-FB34-7364-0784-FE1E798B897D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153">
                    <a:extLst>
                      <a:ext uri="{FF2B5EF4-FFF2-40B4-BE49-F238E27FC236}">
                        <a16:creationId xmlns:a16="http://schemas.microsoft.com/office/drawing/2014/main" id="{52D669DF-DB7A-7C75-0A80-BBA64C2686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5" name="Ellipse 154">
                    <a:extLst>
                      <a:ext uri="{FF2B5EF4-FFF2-40B4-BE49-F238E27FC236}">
                        <a16:creationId xmlns:a16="http://schemas.microsoft.com/office/drawing/2014/main" id="{2BAC7F97-02E4-904A-56AB-37F18FB385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A1135A8D-5392-911D-B3CF-BF0B9F88AA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Ellipse 156">
                    <a:extLst>
                      <a:ext uri="{FF2B5EF4-FFF2-40B4-BE49-F238E27FC236}">
                        <a16:creationId xmlns:a16="http://schemas.microsoft.com/office/drawing/2014/main" id="{B2EE0FAA-BF21-EC12-DDDF-C5F9B4D2AC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37" name="Groupe 136">
                  <a:extLst>
                    <a:ext uri="{FF2B5EF4-FFF2-40B4-BE49-F238E27FC236}">
                      <a16:creationId xmlns:a16="http://schemas.microsoft.com/office/drawing/2014/main" id="{3C16CABE-CDD5-0810-257E-A079B4431EC4}"/>
                    </a:ext>
                  </a:extLst>
                </p:cNvPr>
                <p:cNvGrpSpPr/>
                <p:nvPr/>
              </p:nvGrpSpPr>
              <p:grpSpPr>
                <a:xfrm rot="3990777">
                  <a:off x="3398990" y="5573180"/>
                  <a:ext cx="114254" cy="154757"/>
                  <a:chOff x="3815089" y="2997201"/>
                  <a:chExt cx="345419" cy="431799"/>
                </a:xfrm>
                <a:solidFill>
                  <a:srgbClr val="00B050"/>
                </a:solidFill>
              </p:grpSpPr>
              <p:cxnSp>
                <p:nvCxnSpPr>
                  <p:cNvPr id="146" name="Connecteur droit 145">
                    <a:extLst>
                      <a:ext uri="{FF2B5EF4-FFF2-40B4-BE49-F238E27FC236}">
                        <a16:creationId xmlns:a16="http://schemas.microsoft.com/office/drawing/2014/main" id="{D060A170-5D2E-7463-39F4-E95479099086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Connecteur droit 146">
                    <a:extLst>
                      <a:ext uri="{FF2B5EF4-FFF2-40B4-BE49-F238E27FC236}">
                        <a16:creationId xmlns:a16="http://schemas.microsoft.com/office/drawing/2014/main" id="{33EDC875-85A4-9593-9D7A-B49394921B45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147">
                    <a:extLst>
                      <a:ext uri="{FF2B5EF4-FFF2-40B4-BE49-F238E27FC236}">
                        <a16:creationId xmlns:a16="http://schemas.microsoft.com/office/drawing/2014/main" id="{5D46BB29-348C-939D-1A79-EF90F0F34E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9" name="Ellipse 148">
                    <a:extLst>
                      <a:ext uri="{FF2B5EF4-FFF2-40B4-BE49-F238E27FC236}">
                        <a16:creationId xmlns:a16="http://schemas.microsoft.com/office/drawing/2014/main" id="{D6BB260F-CEC0-0F69-B887-82C52FF2286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" name="Ellipse 149">
                    <a:extLst>
                      <a:ext uri="{FF2B5EF4-FFF2-40B4-BE49-F238E27FC236}">
                        <a16:creationId xmlns:a16="http://schemas.microsoft.com/office/drawing/2014/main" id="{DED410F6-CF80-1CB7-F170-25CBDBF811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" name="Ellipse 150">
                    <a:extLst>
                      <a:ext uri="{FF2B5EF4-FFF2-40B4-BE49-F238E27FC236}">
                        <a16:creationId xmlns:a16="http://schemas.microsoft.com/office/drawing/2014/main" id="{C8E6612B-BB54-CD6D-96DA-80474594F44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138" name="Groupe 137">
                  <a:extLst>
                    <a:ext uri="{FF2B5EF4-FFF2-40B4-BE49-F238E27FC236}">
                      <a16:creationId xmlns:a16="http://schemas.microsoft.com/office/drawing/2014/main" id="{3D951D8E-77D1-680C-04BE-D1518A7EDF8C}"/>
                    </a:ext>
                  </a:extLst>
                </p:cNvPr>
                <p:cNvGrpSpPr/>
                <p:nvPr/>
              </p:nvGrpSpPr>
              <p:grpSpPr>
                <a:xfrm rot="17651102">
                  <a:off x="2967883" y="5564642"/>
                  <a:ext cx="114254" cy="154757"/>
                  <a:chOff x="3815089" y="2997201"/>
                  <a:chExt cx="345419" cy="431799"/>
                </a:xfrm>
                <a:solidFill>
                  <a:srgbClr val="00B050"/>
                </a:solidFill>
              </p:grpSpPr>
              <p:cxnSp>
                <p:nvCxnSpPr>
                  <p:cNvPr id="140" name="Connecteur droit 139">
                    <a:extLst>
                      <a:ext uri="{FF2B5EF4-FFF2-40B4-BE49-F238E27FC236}">
                        <a16:creationId xmlns:a16="http://schemas.microsoft.com/office/drawing/2014/main" id="{DB346E5E-75CF-F7AC-1572-BCA245DA8A02}"/>
                      </a:ext>
                    </a:extLst>
                  </p:cNvPr>
                  <p:cNvCxnSpPr/>
                  <p:nvPr/>
                </p:nvCxnSpPr>
                <p:spPr>
                  <a:xfrm>
                    <a:off x="389128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140">
                    <a:extLst>
                      <a:ext uri="{FF2B5EF4-FFF2-40B4-BE49-F238E27FC236}">
                        <a16:creationId xmlns:a16="http://schemas.microsoft.com/office/drawing/2014/main" id="{1902007D-F1DD-D79A-19E3-958F7D934C64}"/>
                      </a:ext>
                    </a:extLst>
                  </p:cNvPr>
                  <p:cNvCxnSpPr/>
                  <p:nvPr/>
                </p:nvCxnSpPr>
                <p:spPr>
                  <a:xfrm>
                    <a:off x="39827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141">
                    <a:extLst>
                      <a:ext uri="{FF2B5EF4-FFF2-40B4-BE49-F238E27FC236}">
                        <a16:creationId xmlns:a16="http://schemas.microsoft.com/office/drawing/2014/main" id="{B37B18A4-92F5-1DDF-992E-EABFCB2A58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4320" y="3119120"/>
                    <a:ext cx="0" cy="309880"/>
                  </a:xfrm>
                  <a:prstGeom prst="lin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Ellipse 142">
                    <a:extLst>
                      <a:ext uri="{FF2B5EF4-FFF2-40B4-BE49-F238E27FC236}">
                        <a16:creationId xmlns:a16="http://schemas.microsoft.com/office/drawing/2014/main" id="{50ADCD5C-FCB8-ACFB-965E-9BE1978F09C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769359" y="3042931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" name="Ellipse 143">
                    <a:extLst>
                      <a:ext uri="{FF2B5EF4-FFF2-40B4-BE49-F238E27FC236}">
                        <a16:creationId xmlns:a16="http://schemas.microsoft.com/office/drawing/2014/main" id="{097032DF-E375-29D5-0284-F541142081A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623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" name="Ellipse 144">
                    <a:extLst>
                      <a:ext uri="{FF2B5EF4-FFF2-40B4-BE49-F238E27FC236}">
                        <a16:creationId xmlns:a16="http://schemas.microsoft.com/office/drawing/2014/main" id="{441A087D-B20B-8B50-6D23-C1C9B87428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860799" y="3042932"/>
                    <a:ext cx="243840" cy="152379"/>
                  </a:xfrm>
                  <a:prstGeom prst="ellipse">
                    <a:avLst/>
                  </a:prstGeom>
                  <a:grpFill/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39" name="Ellipse 138">
                  <a:extLst>
                    <a:ext uri="{FF2B5EF4-FFF2-40B4-BE49-F238E27FC236}">
                      <a16:creationId xmlns:a16="http://schemas.microsoft.com/office/drawing/2014/main" id="{10827813-5401-B4C6-B32D-151C9478946A}"/>
                    </a:ext>
                  </a:extLst>
                </p:cNvPr>
                <p:cNvSpPr/>
                <p:nvPr/>
              </p:nvSpPr>
              <p:spPr>
                <a:xfrm>
                  <a:off x="3068615" y="5566441"/>
                  <a:ext cx="348367" cy="32150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FC2CC0C4-E28F-B5A2-6270-B480FD6CC7C5}"/>
                </a:ext>
              </a:extLst>
            </p:cNvPr>
            <p:cNvGrpSpPr/>
            <p:nvPr/>
          </p:nvGrpSpPr>
          <p:grpSpPr>
            <a:xfrm rot="7948143">
              <a:off x="3491359" y="5178285"/>
              <a:ext cx="376510" cy="368363"/>
              <a:chOff x="2088481" y="2053569"/>
              <a:chExt cx="398868" cy="393760"/>
            </a:xfrm>
          </p:grpSpPr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E81B1425-CA04-B3CF-E954-AF40903C63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6E907535-F663-7785-9A87-1578E1C1E9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57BE9EFB-2357-B038-A34A-439EAF6D0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>
                <a:extLst>
                  <a:ext uri="{FF2B5EF4-FFF2-40B4-BE49-F238E27FC236}">
                    <a16:creationId xmlns:a16="http://schemas.microsoft.com/office/drawing/2014/main" id="{921864BD-7AC1-819B-E46E-0BDB2F7BE5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EB1A0DC7-2DD6-AB9E-A487-EF581F3ACC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CF5F0695-1DA2-BCE7-5E6C-DFF4B99A0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Connecteur droit avec flèche 109">
              <a:extLst>
                <a:ext uri="{FF2B5EF4-FFF2-40B4-BE49-F238E27FC236}">
                  <a16:creationId xmlns:a16="http://schemas.microsoft.com/office/drawing/2014/main" id="{F9F19DAE-98F1-1F23-FFFC-1350AD59EA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5134" y="5257547"/>
              <a:ext cx="156468" cy="215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avec flèche 110">
              <a:extLst>
                <a:ext uri="{FF2B5EF4-FFF2-40B4-BE49-F238E27FC236}">
                  <a16:creationId xmlns:a16="http://schemas.microsoft.com/office/drawing/2014/main" id="{AB526F4E-3FFF-7438-8AA9-0E508DF44A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170" y="5218242"/>
              <a:ext cx="156468" cy="215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avec flèche 111">
              <a:extLst>
                <a:ext uri="{FF2B5EF4-FFF2-40B4-BE49-F238E27FC236}">
                  <a16:creationId xmlns:a16="http://schemas.microsoft.com/office/drawing/2014/main" id="{6F09DD40-E93F-8C34-1D8E-4AD11D7B68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7743" y="5228417"/>
              <a:ext cx="156468" cy="215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A30A4560-8D83-F4F0-4265-E8A5225F4F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2779" y="5218242"/>
              <a:ext cx="156468" cy="2153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C82E1B9F-4F0C-5A81-0DAC-1A44607BAE3F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39" y="5281846"/>
              <a:ext cx="204171" cy="151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>
              <a:extLst>
                <a:ext uri="{FF2B5EF4-FFF2-40B4-BE49-F238E27FC236}">
                  <a16:creationId xmlns:a16="http://schemas.microsoft.com/office/drawing/2014/main" id="{7747BAA4-046F-63C3-111B-4495C4F79ACD}"/>
                </a:ext>
              </a:extLst>
            </p:cNvPr>
            <p:cNvCxnSpPr>
              <a:cxnSpLocks/>
            </p:cNvCxnSpPr>
            <p:nvPr/>
          </p:nvCxnSpPr>
          <p:spPr>
            <a:xfrm>
              <a:off x="5913224" y="5273976"/>
              <a:ext cx="204171" cy="151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86958978-5BB5-647E-4F89-925822F7967D}"/>
                </a:ext>
              </a:extLst>
            </p:cNvPr>
            <p:cNvCxnSpPr>
              <a:cxnSpLocks/>
            </p:cNvCxnSpPr>
            <p:nvPr/>
          </p:nvCxnSpPr>
          <p:spPr>
            <a:xfrm>
              <a:off x="6866063" y="5273976"/>
              <a:ext cx="204171" cy="1517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FFE8998C-604D-FB47-3A0B-1DDBC9BF6E8B}"/>
                </a:ext>
              </a:extLst>
            </p:cNvPr>
            <p:cNvCxnSpPr>
              <a:cxnSpLocks/>
            </p:cNvCxnSpPr>
            <p:nvPr/>
          </p:nvCxnSpPr>
          <p:spPr>
            <a:xfrm>
              <a:off x="7058712" y="5006700"/>
              <a:ext cx="312335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987EDD72-BAF1-F718-E077-EDD5DF35905E}"/>
                </a:ext>
              </a:extLst>
            </p:cNvPr>
            <p:cNvCxnSpPr>
              <a:cxnSpLocks/>
            </p:cNvCxnSpPr>
            <p:nvPr/>
          </p:nvCxnSpPr>
          <p:spPr>
            <a:xfrm>
              <a:off x="6112842" y="5006700"/>
              <a:ext cx="312335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4B58942D-D45D-DF83-5B70-6805705E60F3}"/>
                </a:ext>
              </a:extLst>
            </p:cNvPr>
            <p:cNvCxnSpPr>
              <a:cxnSpLocks/>
            </p:cNvCxnSpPr>
            <p:nvPr/>
          </p:nvCxnSpPr>
          <p:spPr>
            <a:xfrm>
              <a:off x="5148209" y="5006700"/>
              <a:ext cx="312335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3E7312DE-5718-D87D-B2D5-4B98EE9DFD00}"/>
                </a:ext>
              </a:extLst>
            </p:cNvPr>
            <p:cNvCxnSpPr>
              <a:cxnSpLocks/>
            </p:cNvCxnSpPr>
            <p:nvPr/>
          </p:nvCxnSpPr>
          <p:spPr>
            <a:xfrm>
              <a:off x="4123167" y="5006700"/>
              <a:ext cx="312335" cy="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C7C3D64-EC64-83E5-1F3B-5C456898FAF8}"/>
                </a:ext>
              </a:extLst>
            </p:cNvPr>
            <p:cNvSpPr/>
            <p:nvPr/>
          </p:nvSpPr>
          <p:spPr>
            <a:xfrm>
              <a:off x="3422328" y="4843400"/>
              <a:ext cx="624703" cy="321509"/>
            </a:xfrm>
            <a:prstGeom prst="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UCA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2CCF9F-7070-6128-5C2C-E39E19A7A87C}"/>
              </a:ext>
            </a:extLst>
          </p:cNvPr>
          <p:cNvGrpSpPr/>
          <p:nvPr/>
        </p:nvGrpSpPr>
        <p:grpSpPr>
          <a:xfrm>
            <a:off x="1174187" y="2371763"/>
            <a:ext cx="3725793" cy="612661"/>
            <a:chOff x="7989922" y="3687986"/>
            <a:chExt cx="3725793" cy="612661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6D4B41D-FB8E-C726-082C-D60356522ED0}"/>
                </a:ext>
              </a:extLst>
            </p:cNvPr>
            <p:cNvSpPr/>
            <p:nvPr/>
          </p:nvSpPr>
          <p:spPr>
            <a:xfrm rot="21215299">
              <a:off x="8610772" y="3687986"/>
              <a:ext cx="2484093" cy="294247"/>
            </a:xfrm>
            <a:prstGeom prst="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Breadth</a:t>
              </a:r>
              <a:r>
                <a:rPr lang="fr-FR" sz="1600" dirty="0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 &amp; </a:t>
              </a:r>
              <a:r>
                <a:rPr lang="fr-FR" sz="1600" dirty="0" err="1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Potency</a:t>
              </a:r>
              <a:endParaRPr lang="fr-FR" sz="1600" dirty="0">
                <a:solidFill>
                  <a:schemeClr val="tx1"/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</p:txBody>
        </p:sp>
        <p:sp>
          <p:nvSpPr>
            <p:cNvPr id="103" name="Triangle rectangle 102">
              <a:extLst>
                <a:ext uri="{FF2B5EF4-FFF2-40B4-BE49-F238E27FC236}">
                  <a16:creationId xmlns:a16="http://schemas.microsoft.com/office/drawing/2014/main" id="{33AED196-0D28-836D-7C8F-70B15DFA01B4}"/>
                </a:ext>
              </a:extLst>
            </p:cNvPr>
            <p:cNvSpPr/>
            <p:nvPr/>
          </p:nvSpPr>
          <p:spPr>
            <a:xfrm flipH="1">
              <a:off x="7989922" y="3877223"/>
              <a:ext cx="3725793" cy="423424"/>
            </a:xfrm>
            <a:prstGeom prst="rtTriangle">
              <a:avLst/>
            </a:prstGeom>
            <a:gradFill flip="none" rotWithShape="1">
              <a:gsLst>
                <a:gs pos="91000">
                  <a:srgbClr val="00B050"/>
                </a:gs>
                <a:gs pos="0">
                  <a:srgbClr val="C00000"/>
                </a:gs>
                <a:gs pos="66000">
                  <a:srgbClr val="FFC000"/>
                </a:gs>
                <a:gs pos="36000">
                  <a:srgbClr val="F77A09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39" name="Connecteur droit 338">
            <a:extLst>
              <a:ext uri="{FF2B5EF4-FFF2-40B4-BE49-F238E27FC236}">
                <a16:creationId xmlns:a16="http://schemas.microsoft.com/office/drawing/2014/main" id="{ACFF000C-8DB6-2EEC-0EB9-1ABA6BC74255}"/>
              </a:ext>
            </a:extLst>
          </p:cNvPr>
          <p:cNvCxnSpPr/>
          <p:nvPr/>
        </p:nvCxnSpPr>
        <p:spPr>
          <a:xfrm>
            <a:off x="6219825" y="1529134"/>
            <a:ext cx="0" cy="43910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40" name="Groupe 339">
            <a:extLst>
              <a:ext uri="{FF2B5EF4-FFF2-40B4-BE49-F238E27FC236}">
                <a16:creationId xmlns:a16="http://schemas.microsoft.com/office/drawing/2014/main" id="{D82DEDC8-EFFA-2608-33BA-05D08AA6E30A}"/>
              </a:ext>
            </a:extLst>
          </p:cNvPr>
          <p:cNvGrpSpPr/>
          <p:nvPr/>
        </p:nvGrpSpPr>
        <p:grpSpPr>
          <a:xfrm>
            <a:off x="7700558" y="2088354"/>
            <a:ext cx="2834129" cy="2907195"/>
            <a:chOff x="1187389" y="2397618"/>
            <a:chExt cx="2834129" cy="2907195"/>
          </a:xfrm>
        </p:grpSpPr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F686AC9-7560-508A-878C-ECD6F9D47AAD}"/>
                </a:ext>
              </a:extLst>
            </p:cNvPr>
            <p:cNvSpPr/>
            <p:nvPr/>
          </p:nvSpPr>
          <p:spPr>
            <a:xfrm>
              <a:off x="1187389" y="2397618"/>
              <a:ext cx="1866692" cy="403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Prime	  </a:t>
              </a:r>
              <a:r>
                <a:rPr lang="fr-FR" sz="1600" dirty="0" err="1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Boost</a:t>
              </a:r>
              <a:endParaRPr lang="fr-FR" sz="1600" dirty="0">
                <a:solidFill>
                  <a:schemeClr val="tx1"/>
                </a:solidFill>
                <a:latin typeface="Leelawadee" panose="020B0502040204020203" pitchFamily="34" charset="-34"/>
                <a:ea typeface="Verdana" panose="020B0604030504040204" pitchFamily="34" charset="0"/>
                <a:cs typeface="Leelawadee" panose="020B0502040204020203" pitchFamily="34" charset="-34"/>
              </a:endParaRPr>
            </a:p>
          </p:txBody>
        </p:sp>
        <p:pic>
          <p:nvPicPr>
            <p:cNvPr id="342" name="Image 341">
              <a:extLst>
                <a:ext uri="{FF2B5EF4-FFF2-40B4-BE49-F238E27FC236}">
                  <a16:creationId xmlns:a16="http://schemas.microsoft.com/office/drawing/2014/main" id="{93E1C91D-1354-335D-EAB0-6B7E35A5A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14001">
              <a:off x="1475890" y="2907685"/>
              <a:ext cx="296378" cy="876849"/>
            </a:xfrm>
            <a:prstGeom prst="rect">
              <a:avLst/>
            </a:prstGeom>
          </p:spPr>
        </p:pic>
        <p:pic>
          <p:nvPicPr>
            <p:cNvPr id="343" name="Image 342">
              <a:extLst>
                <a:ext uri="{FF2B5EF4-FFF2-40B4-BE49-F238E27FC236}">
                  <a16:creationId xmlns:a16="http://schemas.microsoft.com/office/drawing/2014/main" id="{1B255AC6-902A-7BB1-92B7-EE959238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14001">
              <a:off x="2045771" y="2907685"/>
              <a:ext cx="296378" cy="876849"/>
            </a:xfrm>
            <a:prstGeom prst="rect">
              <a:avLst/>
            </a:prstGeom>
          </p:spPr>
        </p:pic>
        <p:pic>
          <p:nvPicPr>
            <p:cNvPr id="344" name="Image 343">
              <a:extLst>
                <a:ext uri="{FF2B5EF4-FFF2-40B4-BE49-F238E27FC236}">
                  <a16:creationId xmlns:a16="http://schemas.microsoft.com/office/drawing/2014/main" id="{EFF4C6D9-4DA6-4802-51A0-442303DC9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14001">
              <a:off x="2615652" y="2907685"/>
              <a:ext cx="296378" cy="876849"/>
            </a:xfrm>
            <a:prstGeom prst="rect">
              <a:avLst/>
            </a:prstGeom>
          </p:spPr>
        </p:pic>
        <p:pic>
          <p:nvPicPr>
            <p:cNvPr id="345" name="Image 344">
              <a:extLst>
                <a:ext uri="{FF2B5EF4-FFF2-40B4-BE49-F238E27FC236}">
                  <a16:creationId xmlns:a16="http://schemas.microsoft.com/office/drawing/2014/main" id="{83EC7716-6A7E-93B7-EC28-00A93749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414001">
              <a:off x="3185533" y="2907685"/>
              <a:ext cx="296378" cy="876849"/>
            </a:xfrm>
            <a:prstGeom prst="rect">
              <a:avLst/>
            </a:prstGeom>
          </p:spPr>
        </p:pic>
        <p:grpSp>
          <p:nvGrpSpPr>
            <p:cNvPr id="346" name="Groupe 345">
              <a:extLst>
                <a:ext uri="{FF2B5EF4-FFF2-40B4-BE49-F238E27FC236}">
                  <a16:creationId xmlns:a16="http://schemas.microsoft.com/office/drawing/2014/main" id="{AFF635CC-1E3F-8306-43D0-5BC4146124D7}"/>
                </a:ext>
              </a:extLst>
            </p:cNvPr>
            <p:cNvGrpSpPr/>
            <p:nvPr/>
          </p:nvGrpSpPr>
          <p:grpSpPr>
            <a:xfrm rot="13651857" flipV="1">
              <a:off x="3637358" y="4778376"/>
              <a:ext cx="399957" cy="368363"/>
              <a:chOff x="2088481" y="2053569"/>
              <a:chExt cx="398868" cy="393760"/>
            </a:xfrm>
          </p:grpSpPr>
          <p:cxnSp>
            <p:nvCxnSpPr>
              <p:cNvPr id="405" name="Connecteur droit 404">
                <a:extLst>
                  <a:ext uri="{FF2B5EF4-FFF2-40B4-BE49-F238E27FC236}">
                    <a16:creationId xmlns:a16="http://schemas.microsoft.com/office/drawing/2014/main" id="{98939354-E0D0-A59D-E2A3-8B11B85307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Connecteur droit 405">
                <a:extLst>
                  <a:ext uri="{FF2B5EF4-FFF2-40B4-BE49-F238E27FC236}">
                    <a16:creationId xmlns:a16="http://schemas.microsoft.com/office/drawing/2014/main" id="{70F3C211-E334-FBB2-0E19-61353D2A76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Connecteur droit 406">
                <a:extLst>
                  <a:ext uri="{FF2B5EF4-FFF2-40B4-BE49-F238E27FC236}">
                    <a16:creationId xmlns:a16="http://schemas.microsoft.com/office/drawing/2014/main" id="{35C32952-8015-CE73-1E4D-36F27E347C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Connecteur droit 407">
                <a:extLst>
                  <a:ext uri="{FF2B5EF4-FFF2-40B4-BE49-F238E27FC236}">
                    <a16:creationId xmlns:a16="http://schemas.microsoft.com/office/drawing/2014/main" id="{7FEB064C-8622-1EEE-550B-9BB9850AA3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Connecteur droit 408">
                <a:extLst>
                  <a:ext uri="{FF2B5EF4-FFF2-40B4-BE49-F238E27FC236}">
                    <a16:creationId xmlns:a16="http://schemas.microsoft.com/office/drawing/2014/main" id="{C302392B-56A5-C92A-37CE-FF7D93A931E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Connecteur droit 409">
                <a:extLst>
                  <a:ext uri="{FF2B5EF4-FFF2-40B4-BE49-F238E27FC236}">
                    <a16:creationId xmlns:a16="http://schemas.microsoft.com/office/drawing/2014/main" id="{EE3AE0E1-539A-C234-64DB-B172B7957A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7" name="Groupe 346">
              <a:extLst>
                <a:ext uri="{FF2B5EF4-FFF2-40B4-BE49-F238E27FC236}">
                  <a16:creationId xmlns:a16="http://schemas.microsoft.com/office/drawing/2014/main" id="{3691B482-2DDC-99DF-3247-D00C59486C58}"/>
                </a:ext>
              </a:extLst>
            </p:cNvPr>
            <p:cNvGrpSpPr/>
            <p:nvPr/>
          </p:nvGrpSpPr>
          <p:grpSpPr>
            <a:xfrm rot="13651857" flipV="1">
              <a:off x="3036048" y="4767789"/>
              <a:ext cx="399957" cy="368363"/>
              <a:chOff x="2088481" y="2053569"/>
              <a:chExt cx="398868" cy="393760"/>
            </a:xfrm>
          </p:grpSpPr>
          <p:cxnSp>
            <p:nvCxnSpPr>
              <p:cNvPr id="399" name="Connecteur droit 398">
                <a:extLst>
                  <a:ext uri="{FF2B5EF4-FFF2-40B4-BE49-F238E27FC236}">
                    <a16:creationId xmlns:a16="http://schemas.microsoft.com/office/drawing/2014/main" id="{A872D234-021A-AF66-F98B-ADAB76FAA8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Connecteur droit 399">
                <a:extLst>
                  <a:ext uri="{FF2B5EF4-FFF2-40B4-BE49-F238E27FC236}">
                    <a16:creationId xmlns:a16="http://schemas.microsoft.com/office/drawing/2014/main" id="{59283B4F-546E-1213-5A8C-4521612D8E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Connecteur droit 400">
                <a:extLst>
                  <a:ext uri="{FF2B5EF4-FFF2-40B4-BE49-F238E27FC236}">
                    <a16:creationId xmlns:a16="http://schemas.microsoft.com/office/drawing/2014/main" id="{72EF6322-5E07-AD6C-2F6F-2A25C892A6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Connecteur droit 401">
                <a:extLst>
                  <a:ext uri="{FF2B5EF4-FFF2-40B4-BE49-F238E27FC236}">
                    <a16:creationId xmlns:a16="http://schemas.microsoft.com/office/drawing/2014/main" id="{45FA6107-02EA-7AC4-7E13-544B6B8B03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Connecteur droit 402">
                <a:extLst>
                  <a:ext uri="{FF2B5EF4-FFF2-40B4-BE49-F238E27FC236}">
                    <a16:creationId xmlns:a16="http://schemas.microsoft.com/office/drawing/2014/main" id="{E2FD406B-B77F-5CC3-E5F0-541156F48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Connecteur droit 403">
                <a:extLst>
                  <a:ext uri="{FF2B5EF4-FFF2-40B4-BE49-F238E27FC236}">
                    <a16:creationId xmlns:a16="http://schemas.microsoft.com/office/drawing/2014/main" id="{DE71561F-CA29-6867-9479-999811642C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e 347">
              <a:extLst>
                <a:ext uri="{FF2B5EF4-FFF2-40B4-BE49-F238E27FC236}">
                  <a16:creationId xmlns:a16="http://schemas.microsoft.com/office/drawing/2014/main" id="{9E7C9653-E9F6-2716-5457-5DDFD236DD7D}"/>
                </a:ext>
              </a:extLst>
            </p:cNvPr>
            <p:cNvGrpSpPr/>
            <p:nvPr/>
          </p:nvGrpSpPr>
          <p:grpSpPr>
            <a:xfrm rot="13651857" flipV="1">
              <a:off x="2428416" y="4758012"/>
              <a:ext cx="399957" cy="368363"/>
              <a:chOff x="2088481" y="2053569"/>
              <a:chExt cx="398868" cy="393760"/>
            </a:xfrm>
          </p:grpSpPr>
          <p:cxnSp>
            <p:nvCxnSpPr>
              <p:cNvPr id="393" name="Connecteur droit 392">
                <a:extLst>
                  <a:ext uri="{FF2B5EF4-FFF2-40B4-BE49-F238E27FC236}">
                    <a16:creationId xmlns:a16="http://schemas.microsoft.com/office/drawing/2014/main" id="{FBAE1E1A-47B5-73CE-DC36-A8BF0513F1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necteur droit 393">
                <a:extLst>
                  <a:ext uri="{FF2B5EF4-FFF2-40B4-BE49-F238E27FC236}">
                    <a16:creationId xmlns:a16="http://schemas.microsoft.com/office/drawing/2014/main" id="{E5C0EB38-3188-DBE0-659A-0A4772F39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necteur droit 394">
                <a:extLst>
                  <a:ext uri="{FF2B5EF4-FFF2-40B4-BE49-F238E27FC236}">
                    <a16:creationId xmlns:a16="http://schemas.microsoft.com/office/drawing/2014/main" id="{CB853034-64B4-FC58-4178-F137DA072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Connecteur droit 395">
                <a:extLst>
                  <a:ext uri="{FF2B5EF4-FFF2-40B4-BE49-F238E27FC236}">
                    <a16:creationId xmlns:a16="http://schemas.microsoft.com/office/drawing/2014/main" id="{4AFC44FF-A32E-8EF1-263B-128569E551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Connecteur droit 396">
                <a:extLst>
                  <a:ext uri="{FF2B5EF4-FFF2-40B4-BE49-F238E27FC236}">
                    <a16:creationId xmlns:a16="http://schemas.microsoft.com/office/drawing/2014/main" id="{9C624BB5-3DC3-97AB-63DB-193725E4D8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Connecteur droit 397">
                <a:extLst>
                  <a:ext uri="{FF2B5EF4-FFF2-40B4-BE49-F238E27FC236}">
                    <a16:creationId xmlns:a16="http://schemas.microsoft.com/office/drawing/2014/main" id="{7A43E250-46D1-4BF0-A482-90D6D2247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e 348">
              <a:extLst>
                <a:ext uri="{FF2B5EF4-FFF2-40B4-BE49-F238E27FC236}">
                  <a16:creationId xmlns:a16="http://schemas.microsoft.com/office/drawing/2014/main" id="{ACD2A58C-3424-A246-0422-9CBE63AD7DA7}"/>
                </a:ext>
              </a:extLst>
            </p:cNvPr>
            <p:cNvGrpSpPr/>
            <p:nvPr/>
          </p:nvGrpSpPr>
          <p:grpSpPr>
            <a:xfrm rot="13651857" flipV="1">
              <a:off x="1424288" y="4525905"/>
              <a:ext cx="399957" cy="368363"/>
              <a:chOff x="2088481" y="2053569"/>
              <a:chExt cx="398868" cy="393760"/>
            </a:xfrm>
          </p:grpSpPr>
          <p:cxnSp>
            <p:nvCxnSpPr>
              <p:cNvPr id="387" name="Connecteur droit 386">
                <a:extLst>
                  <a:ext uri="{FF2B5EF4-FFF2-40B4-BE49-F238E27FC236}">
                    <a16:creationId xmlns:a16="http://schemas.microsoft.com/office/drawing/2014/main" id="{467A5971-453E-F34B-4C6C-CAA6080202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8481" y="2224447"/>
                <a:ext cx="18000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Connecteur droit 387">
                <a:extLst>
                  <a:ext uri="{FF2B5EF4-FFF2-40B4-BE49-F238E27FC236}">
                    <a16:creationId xmlns:a16="http://schemas.microsoft.com/office/drawing/2014/main" id="{2E65386B-4990-E626-C3B3-AE9F226AC4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6550" y="2267329"/>
                <a:ext cx="18000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Connecteur droit 388">
                <a:extLst>
                  <a:ext uri="{FF2B5EF4-FFF2-40B4-BE49-F238E27FC236}">
                    <a16:creationId xmlns:a16="http://schemas.microsoft.com/office/drawing/2014/main" id="{CBC71557-89EA-B0EC-E024-6B465F5F4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9014" y="2053569"/>
                <a:ext cx="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cteur droit 389">
                <a:extLst>
                  <a:ext uri="{FF2B5EF4-FFF2-40B4-BE49-F238E27FC236}">
                    <a16:creationId xmlns:a16="http://schemas.microsoft.com/office/drawing/2014/main" id="{A49B3768-41C3-5F7E-B870-A73B501CAB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397349" y="2181904"/>
                <a:ext cx="0" cy="180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Connecteur droit 390">
                <a:extLst>
                  <a:ext uri="{FF2B5EF4-FFF2-40B4-BE49-F238E27FC236}">
                    <a16:creationId xmlns:a16="http://schemas.microsoft.com/office/drawing/2014/main" id="{94D687CC-E1BB-7037-6A9A-D423929566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3349" y="2263318"/>
                <a:ext cx="0" cy="108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Connecteur droit 391">
                <a:extLst>
                  <a:ext uri="{FF2B5EF4-FFF2-40B4-BE49-F238E27FC236}">
                    <a16:creationId xmlns:a16="http://schemas.microsoft.com/office/drawing/2014/main" id="{16560DBF-1239-2AE9-4EB2-821DD966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9985" y="2054782"/>
                <a:ext cx="0" cy="108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00DA92D4-E90C-9E4B-BC81-5CC7215D71F1}"/>
                </a:ext>
              </a:extLst>
            </p:cNvPr>
            <p:cNvSpPr/>
            <p:nvPr/>
          </p:nvSpPr>
          <p:spPr>
            <a:xfrm rot="10800000" flipV="1">
              <a:off x="1330983" y="4963282"/>
              <a:ext cx="624703" cy="341531"/>
            </a:xfrm>
            <a:prstGeom prst="rect">
              <a:avLst/>
            </a:prstGeom>
            <a:solidFill>
              <a:srgbClr val="FEF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>
                  <a:solidFill>
                    <a:schemeClr val="tx1"/>
                  </a:solidFill>
                  <a:latin typeface="Leelawadee" panose="020B0502040204020203" pitchFamily="34" charset="-34"/>
                  <a:ea typeface="Verdana" panose="020B0604030504040204" pitchFamily="34" charset="0"/>
                  <a:cs typeface="Leelawadee" panose="020B0502040204020203" pitchFamily="34" charset="-34"/>
                </a:rPr>
                <a:t>UCA</a:t>
              </a:r>
            </a:p>
          </p:txBody>
        </p:sp>
        <p:cxnSp>
          <p:nvCxnSpPr>
            <p:cNvPr id="351" name="Connecteur droit avec flèche 350">
              <a:extLst>
                <a:ext uri="{FF2B5EF4-FFF2-40B4-BE49-F238E27FC236}">
                  <a16:creationId xmlns:a16="http://schemas.microsoft.com/office/drawing/2014/main" id="{CC651942-A606-8CAB-6C44-EA5556D10AB4}"/>
                </a:ext>
              </a:extLst>
            </p:cNvPr>
            <p:cNvCxnSpPr>
              <a:cxnSpLocks/>
            </p:cNvCxnSpPr>
            <p:nvPr/>
          </p:nvCxnSpPr>
          <p:spPr>
            <a:xfrm>
              <a:off x="2022346" y="5148006"/>
              <a:ext cx="25013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2" name="Groupe 351">
              <a:extLst>
                <a:ext uri="{FF2B5EF4-FFF2-40B4-BE49-F238E27FC236}">
                  <a16:creationId xmlns:a16="http://schemas.microsoft.com/office/drawing/2014/main" id="{B52EAB72-6104-2503-7200-156869C2481A}"/>
                </a:ext>
              </a:extLst>
            </p:cNvPr>
            <p:cNvGrpSpPr/>
            <p:nvPr/>
          </p:nvGrpSpPr>
          <p:grpSpPr>
            <a:xfrm rot="12850620">
              <a:off x="2263959" y="3816804"/>
              <a:ext cx="280658" cy="288874"/>
              <a:chOff x="3815089" y="2997201"/>
              <a:chExt cx="345419" cy="431799"/>
            </a:xfrm>
            <a:solidFill>
              <a:srgbClr val="FFC000"/>
            </a:solidFill>
          </p:grpSpPr>
          <p:cxnSp>
            <p:nvCxnSpPr>
              <p:cNvPr id="381" name="Connecteur droit 380">
                <a:extLst>
                  <a:ext uri="{FF2B5EF4-FFF2-40B4-BE49-F238E27FC236}">
                    <a16:creationId xmlns:a16="http://schemas.microsoft.com/office/drawing/2014/main" id="{F0902D2D-D499-B551-E8AA-FC4B7C512A8D}"/>
                  </a:ext>
                </a:extLst>
              </p:cNvPr>
              <p:cNvCxnSpPr/>
              <p:nvPr/>
            </p:nvCxnSpPr>
            <p:spPr>
              <a:xfrm>
                <a:off x="389128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necteur droit 381">
                <a:extLst>
                  <a:ext uri="{FF2B5EF4-FFF2-40B4-BE49-F238E27FC236}">
                    <a16:creationId xmlns:a16="http://schemas.microsoft.com/office/drawing/2014/main" id="{20DFDE1F-A485-C204-9DBB-9F1E80BC6F5D}"/>
                  </a:ext>
                </a:extLst>
              </p:cNvPr>
              <p:cNvCxnSpPr/>
              <p:nvPr/>
            </p:nvCxnSpPr>
            <p:spPr>
              <a:xfrm>
                <a:off x="39827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necteur droit 382">
                <a:extLst>
                  <a:ext uri="{FF2B5EF4-FFF2-40B4-BE49-F238E27FC236}">
                    <a16:creationId xmlns:a16="http://schemas.microsoft.com/office/drawing/2014/main" id="{C561586C-5BDC-7FAD-0E1D-00F9B0F59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43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63B610BA-E874-D54B-EC92-546D9F1E893B}"/>
                  </a:ext>
                </a:extLst>
              </p:cNvPr>
              <p:cNvSpPr/>
              <p:nvPr/>
            </p:nvSpPr>
            <p:spPr>
              <a:xfrm rot="5400000">
                <a:off x="3769359" y="3042931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5" name="Ellipse 384">
                <a:extLst>
                  <a:ext uri="{FF2B5EF4-FFF2-40B4-BE49-F238E27FC236}">
                    <a16:creationId xmlns:a16="http://schemas.microsoft.com/office/drawing/2014/main" id="{43FCD27D-BE2B-30B8-7556-BE8145B1A3DF}"/>
                  </a:ext>
                </a:extLst>
              </p:cNvPr>
              <p:cNvSpPr/>
              <p:nvPr/>
            </p:nvSpPr>
            <p:spPr>
              <a:xfrm rot="5400000">
                <a:off x="39623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6" name="Ellipse 385">
                <a:extLst>
                  <a:ext uri="{FF2B5EF4-FFF2-40B4-BE49-F238E27FC236}">
                    <a16:creationId xmlns:a16="http://schemas.microsoft.com/office/drawing/2014/main" id="{90526A2C-E773-8210-300D-EB5677838033}"/>
                  </a:ext>
                </a:extLst>
              </p:cNvPr>
              <p:cNvSpPr/>
              <p:nvPr/>
            </p:nvSpPr>
            <p:spPr>
              <a:xfrm rot="5400000">
                <a:off x="38607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3" name="Groupe 352">
              <a:extLst>
                <a:ext uri="{FF2B5EF4-FFF2-40B4-BE49-F238E27FC236}">
                  <a16:creationId xmlns:a16="http://schemas.microsoft.com/office/drawing/2014/main" id="{394FC2F3-6E80-4E7C-0581-8048B3755EF1}"/>
                </a:ext>
              </a:extLst>
            </p:cNvPr>
            <p:cNvGrpSpPr/>
            <p:nvPr/>
          </p:nvGrpSpPr>
          <p:grpSpPr>
            <a:xfrm rot="12850620">
              <a:off x="2844595" y="3816804"/>
              <a:ext cx="280658" cy="288874"/>
              <a:chOff x="3815089" y="2997201"/>
              <a:chExt cx="345419" cy="431799"/>
            </a:xfrm>
            <a:solidFill>
              <a:srgbClr val="FA9112"/>
            </a:solidFill>
          </p:grpSpPr>
          <p:cxnSp>
            <p:nvCxnSpPr>
              <p:cNvPr id="375" name="Connecteur droit 374">
                <a:extLst>
                  <a:ext uri="{FF2B5EF4-FFF2-40B4-BE49-F238E27FC236}">
                    <a16:creationId xmlns:a16="http://schemas.microsoft.com/office/drawing/2014/main" id="{B48B9827-2406-4A44-B2A4-11078681B421}"/>
                  </a:ext>
                </a:extLst>
              </p:cNvPr>
              <p:cNvCxnSpPr/>
              <p:nvPr/>
            </p:nvCxnSpPr>
            <p:spPr>
              <a:xfrm>
                <a:off x="389128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Connecteur droit 375">
                <a:extLst>
                  <a:ext uri="{FF2B5EF4-FFF2-40B4-BE49-F238E27FC236}">
                    <a16:creationId xmlns:a16="http://schemas.microsoft.com/office/drawing/2014/main" id="{16579A41-29E2-6689-5C11-66F258AA0365}"/>
                  </a:ext>
                </a:extLst>
              </p:cNvPr>
              <p:cNvCxnSpPr/>
              <p:nvPr/>
            </p:nvCxnSpPr>
            <p:spPr>
              <a:xfrm>
                <a:off x="39827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Connecteur droit 376">
                <a:extLst>
                  <a:ext uri="{FF2B5EF4-FFF2-40B4-BE49-F238E27FC236}">
                    <a16:creationId xmlns:a16="http://schemas.microsoft.com/office/drawing/2014/main" id="{F78CCF82-06EE-04A7-C8FB-6905B0C26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43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D2C69269-0404-C7F9-76AD-CE44C7C42A7F}"/>
                  </a:ext>
                </a:extLst>
              </p:cNvPr>
              <p:cNvSpPr/>
              <p:nvPr/>
            </p:nvSpPr>
            <p:spPr>
              <a:xfrm rot="5400000">
                <a:off x="3769359" y="3042931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31C1B950-18F7-CEBE-830E-4B8D7FD38C7A}"/>
                  </a:ext>
                </a:extLst>
              </p:cNvPr>
              <p:cNvSpPr/>
              <p:nvPr/>
            </p:nvSpPr>
            <p:spPr>
              <a:xfrm rot="5400000">
                <a:off x="39623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0B6EE5E1-715D-1A7B-35CD-BF3962292712}"/>
                  </a:ext>
                </a:extLst>
              </p:cNvPr>
              <p:cNvSpPr/>
              <p:nvPr/>
            </p:nvSpPr>
            <p:spPr>
              <a:xfrm rot="5400000">
                <a:off x="38607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FA91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4" name="Groupe 353">
              <a:extLst>
                <a:ext uri="{FF2B5EF4-FFF2-40B4-BE49-F238E27FC236}">
                  <a16:creationId xmlns:a16="http://schemas.microsoft.com/office/drawing/2014/main" id="{A3A44114-67B0-4B3F-5EFC-ED84739D895B}"/>
                </a:ext>
              </a:extLst>
            </p:cNvPr>
            <p:cNvGrpSpPr/>
            <p:nvPr/>
          </p:nvGrpSpPr>
          <p:grpSpPr>
            <a:xfrm rot="12850620">
              <a:off x="1683323" y="3931104"/>
              <a:ext cx="280658" cy="288874"/>
              <a:chOff x="3815089" y="2997201"/>
              <a:chExt cx="345419" cy="431799"/>
            </a:xfrm>
            <a:solidFill>
              <a:srgbClr val="00B050"/>
            </a:solidFill>
          </p:grpSpPr>
          <p:cxnSp>
            <p:nvCxnSpPr>
              <p:cNvPr id="369" name="Connecteur droit 368">
                <a:extLst>
                  <a:ext uri="{FF2B5EF4-FFF2-40B4-BE49-F238E27FC236}">
                    <a16:creationId xmlns:a16="http://schemas.microsoft.com/office/drawing/2014/main" id="{E014A547-E823-46AE-667D-D1539A3C93F4}"/>
                  </a:ext>
                </a:extLst>
              </p:cNvPr>
              <p:cNvCxnSpPr/>
              <p:nvPr/>
            </p:nvCxnSpPr>
            <p:spPr>
              <a:xfrm>
                <a:off x="389128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369">
                <a:extLst>
                  <a:ext uri="{FF2B5EF4-FFF2-40B4-BE49-F238E27FC236}">
                    <a16:creationId xmlns:a16="http://schemas.microsoft.com/office/drawing/2014/main" id="{EA2D39BE-D78B-62FF-0581-4F8E4BAE2D12}"/>
                  </a:ext>
                </a:extLst>
              </p:cNvPr>
              <p:cNvCxnSpPr/>
              <p:nvPr/>
            </p:nvCxnSpPr>
            <p:spPr>
              <a:xfrm>
                <a:off x="39827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370">
                <a:extLst>
                  <a:ext uri="{FF2B5EF4-FFF2-40B4-BE49-F238E27FC236}">
                    <a16:creationId xmlns:a16="http://schemas.microsoft.com/office/drawing/2014/main" id="{B72C2F54-DC16-4373-D6F0-F862D6D17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43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7C22D7CA-51D4-EAAE-93BE-929074743A60}"/>
                  </a:ext>
                </a:extLst>
              </p:cNvPr>
              <p:cNvSpPr/>
              <p:nvPr/>
            </p:nvSpPr>
            <p:spPr>
              <a:xfrm rot="5400000">
                <a:off x="3769359" y="3042931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ADEE1F46-FD8B-E5A2-7775-A56925D24AC3}"/>
                  </a:ext>
                </a:extLst>
              </p:cNvPr>
              <p:cNvSpPr/>
              <p:nvPr/>
            </p:nvSpPr>
            <p:spPr>
              <a:xfrm rot="5400000">
                <a:off x="39623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8C38388-DA97-69D9-A909-C021CE91207C}"/>
                  </a:ext>
                </a:extLst>
              </p:cNvPr>
              <p:cNvSpPr/>
              <p:nvPr/>
            </p:nvSpPr>
            <p:spPr>
              <a:xfrm rot="5400000">
                <a:off x="38607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5" name="Groupe 354">
              <a:extLst>
                <a:ext uri="{FF2B5EF4-FFF2-40B4-BE49-F238E27FC236}">
                  <a16:creationId xmlns:a16="http://schemas.microsoft.com/office/drawing/2014/main" id="{0C80B80C-9B66-BDB4-0C4E-47999B9662C5}"/>
                </a:ext>
              </a:extLst>
            </p:cNvPr>
            <p:cNvGrpSpPr/>
            <p:nvPr/>
          </p:nvGrpSpPr>
          <p:grpSpPr>
            <a:xfrm rot="12850620">
              <a:off x="3425231" y="3816804"/>
              <a:ext cx="280658" cy="288874"/>
              <a:chOff x="3815089" y="2997201"/>
              <a:chExt cx="345419" cy="431799"/>
            </a:xfrm>
            <a:solidFill>
              <a:srgbClr val="C00000"/>
            </a:solidFill>
          </p:grpSpPr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1D55DDFC-8330-90B9-2192-4439BEC187E3}"/>
                  </a:ext>
                </a:extLst>
              </p:cNvPr>
              <p:cNvCxnSpPr/>
              <p:nvPr/>
            </p:nvCxnSpPr>
            <p:spPr>
              <a:xfrm>
                <a:off x="389128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necteur droit 363">
                <a:extLst>
                  <a:ext uri="{FF2B5EF4-FFF2-40B4-BE49-F238E27FC236}">
                    <a16:creationId xmlns:a16="http://schemas.microsoft.com/office/drawing/2014/main" id="{B9AA4C59-5781-1397-BFFB-06C76AE4C39D}"/>
                  </a:ext>
                </a:extLst>
              </p:cNvPr>
              <p:cNvCxnSpPr/>
              <p:nvPr/>
            </p:nvCxnSpPr>
            <p:spPr>
              <a:xfrm>
                <a:off x="39827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necteur droit 364">
                <a:extLst>
                  <a:ext uri="{FF2B5EF4-FFF2-40B4-BE49-F238E27FC236}">
                    <a16:creationId xmlns:a16="http://schemas.microsoft.com/office/drawing/2014/main" id="{778AFBF3-D617-764B-165B-2BC70AB96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4320" y="3119120"/>
                <a:ext cx="0" cy="309880"/>
              </a:xfrm>
              <a:prstGeom prst="lin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069B98B9-E81A-D007-7F50-31292163589C}"/>
                  </a:ext>
                </a:extLst>
              </p:cNvPr>
              <p:cNvSpPr/>
              <p:nvPr/>
            </p:nvSpPr>
            <p:spPr>
              <a:xfrm rot="5400000">
                <a:off x="3769359" y="3042931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7" name="Ellipse 366">
                <a:extLst>
                  <a:ext uri="{FF2B5EF4-FFF2-40B4-BE49-F238E27FC236}">
                    <a16:creationId xmlns:a16="http://schemas.microsoft.com/office/drawing/2014/main" id="{1920C1F2-B51F-7502-E291-645323080463}"/>
                  </a:ext>
                </a:extLst>
              </p:cNvPr>
              <p:cNvSpPr/>
              <p:nvPr/>
            </p:nvSpPr>
            <p:spPr>
              <a:xfrm rot="5400000">
                <a:off x="39623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Ellipse 367">
                <a:extLst>
                  <a:ext uri="{FF2B5EF4-FFF2-40B4-BE49-F238E27FC236}">
                    <a16:creationId xmlns:a16="http://schemas.microsoft.com/office/drawing/2014/main" id="{B31EB866-084B-DF79-400F-88B004273517}"/>
                  </a:ext>
                </a:extLst>
              </p:cNvPr>
              <p:cNvSpPr/>
              <p:nvPr/>
            </p:nvSpPr>
            <p:spPr>
              <a:xfrm rot="5400000">
                <a:off x="3860799" y="3042932"/>
                <a:ext cx="243840" cy="152379"/>
              </a:xfrm>
              <a:prstGeom prst="ellipse">
                <a:avLst/>
              </a:prstGeom>
              <a:grp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56" name="Connecteur droit avec flèche 355">
              <a:extLst>
                <a:ext uri="{FF2B5EF4-FFF2-40B4-BE49-F238E27FC236}">
                  <a16:creationId xmlns:a16="http://schemas.microsoft.com/office/drawing/2014/main" id="{8DD6C5FE-616C-6F9D-A937-B8230CBCD6C2}"/>
                </a:ext>
              </a:extLst>
            </p:cNvPr>
            <p:cNvCxnSpPr>
              <a:cxnSpLocks/>
            </p:cNvCxnSpPr>
            <p:nvPr/>
          </p:nvCxnSpPr>
          <p:spPr>
            <a:xfrm>
              <a:off x="2801941" y="5148006"/>
              <a:ext cx="25013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avec flèche 356">
              <a:extLst>
                <a:ext uri="{FF2B5EF4-FFF2-40B4-BE49-F238E27FC236}">
                  <a16:creationId xmlns:a16="http://schemas.microsoft.com/office/drawing/2014/main" id="{CE00E1B5-766F-210D-48FF-9E4F5F90666E}"/>
                </a:ext>
              </a:extLst>
            </p:cNvPr>
            <p:cNvCxnSpPr>
              <a:cxnSpLocks/>
            </p:cNvCxnSpPr>
            <p:nvPr/>
          </p:nvCxnSpPr>
          <p:spPr>
            <a:xfrm>
              <a:off x="3403480" y="5148006"/>
              <a:ext cx="250133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4E4D9BB7-C045-3D89-C6A5-AEBAADD59C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6714" y="2789107"/>
              <a:ext cx="576000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>
              <a:extLst>
                <a:ext uri="{FF2B5EF4-FFF2-40B4-BE49-F238E27FC236}">
                  <a16:creationId xmlns:a16="http://schemas.microsoft.com/office/drawing/2014/main" id="{BB53CA05-4117-604F-6ABF-6610E0E90A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7350" y="2789107"/>
              <a:ext cx="1548000" cy="0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avec flèche 359">
              <a:extLst>
                <a:ext uri="{FF2B5EF4-FFF2-40B4-BE49-F238E27FC236}">
                  <a16:creationId xmlns:a16="http://schemas.microsoft.com/office/drawing/2014/main" id="{A03A8544-8AB8-9FC1-9407-C3F781D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2436322" y="4383200"/>
              <a:ext cx="129449" cy="2340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avec flèche 360">
              <a:extLst>
                <a:ext uri="{FF2B5EF4-FFF2-40B4-BE49-F238E27FC236}">
                  <a16:creationId xmlns:a16="http://schemas.microsoft.com/office/drawing/2014/main" id="{CE520321-07FC-91A3-3092-FEC7EA41E28A}"/>
                </a:ext>
              </a:extLst>
            </p:cNvPr>
            <p:cNvCxnSpPr>
              <a:cxnSpLocks/>
            </p:cNvCxnSpPr>
            <p:nvPr/>
          </p:nvCxnSpPr>
          <p:spPr>
            <a:xfrm>
              <a:off x="3617680" y="4345005"/>
              <a:ext cx="129449" cy="2340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avec flèche 361">
              <a:extLst>
                <a:ext uri="{FF2B5EF4-FFF2-40B4-BE49-F238E27FC236}">
                  <a16:creationId xmlns:a16="http://schemas.microsoft.com/office/drawing/2014/main" id="{E7358397-02FC-0D96-0D9B-0240FE686809}"/>
                </a:ext>
              </a:extLst>
            </p:cNvPr>
            <p:cNvCxnSpPr>
              <a:cxnSpLocks/>
            </p:cNvCxnSpPr>
            <p:nvPr/>
          </p:nvCxnSpPr>
          <p:spPr>
            <a:xfrm>
              <a:off x="3075187" y="4344717"/>
              <a:ext cx="129449" cy="2340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70449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D1305-8623-56E9-3F13-E5E0C913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antibody</a:t>
            </a:r>
            <a:r>
              <a:rPr lang="fr-FR" dirty="0"/>
              <a:t> </a:t>
            </a:r>
            <a:r>
              <a:rPr lang="fr-FR" dirty="0" err="1"/>
              <a:t>repertoire</a:t>
            </a:r>
            <a:r>
              <a:rPr lang="fr-FR" dirty="0"/>
              <a:t> </a:t>
            </a:r>
            <a:r>
              <a:rPr lang="fr-FR" dirty="0" err="1"/>
              <a:t>exhibit</a:t>
            </a:r>
            <a:r>
              <a:rPr lang="fr-FR" dirty="0"/>
              <a:t> an </a:t>
            </a:r>
            <a:r>
              <a:rPr lang="fr-FR" dirty="0" err="1"/>
              <a:t>astonishing</a:t>
            </a:r>
            <a:r>
              <a:rPr lang="fr-FR" dirty="0"/>
              <a:t> </a:t>
            </a:r>
            <a:r>
              <a:rPr lang="fr-FR" dirty="0" err="1"/>
              <a:t>diversity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CC9CEC-7240-BFB9-EC5A-F3711BEFE5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79</a:t>
            </a:fld>
            <a:endParaRPr lang="fr-FR" alt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D5BDE7D-7C61-DF93-6FE8-F32DA0C1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8" y="981794"/>
            <a:ext cx="5262563" cy="52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A49A98-782D-B630-3B05-B1BADABFB19C}"/>
              </a:ext>
            </a:extLst>
          </p:cNvPr>
          <p:cNvSpPr txBox="1"/>
          <p:nvPr/>
        </p:nvSpPr>
        <p:spPr>
          <a:xfrm>
            <a:off x="0" y="6463526"/>
            <a:ext cx="4869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Briney et al, Nature 2019 (</a:t>
            </a:r>
            <a:r>
              <a:rPr lang="fr-FR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https://doi.org/10.1038%2Fs41586-019-0879-y</a:t>
            </a:r>
            <a:r>
              <a:rPr lang="fr-FR" sz="1200" dirty="0"/>
              <a:t>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9AA471-488D-C5D7-1F82-DF65648C0DC7}"/>
              </a:ext>
            </a:extLst>
          </p:cNvPr>
          <p:cNvSpPr txBox="1"/>
          <p:nvPr/>
        </p:nvSpPr>
        <p:spPr>
          <a:xfrm>
            <a:off x="8696325" y="2238375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Total </a:t>
            </a:r>
            <a:r>
              <a:rPr lang="fr-FR" sz="2400" dirty="0" err="1"/>
              <a:t>antibody</a:t>
            </a:r>
            <a:r>
              <a:rPr lang="fr-FR" sz="2400" dirty="0"/>
              <a:t> </a:t>
            </a:r>
            <a:r>
              <a:rPr lang="fr-FR" sz="2400" dirty="0" err="1"/>
              <a:t>diversity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estimated</a:t>
            </a:r>
            <a:r>
              <a:rPr lang="fr-FR" sz="2400" dirty="0"/>
              <a:t> to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around</a:t>
            </a:r>
            <a:r>
              <a:rPr lang="fr-FR" sz="2400" dirty="0"/>
              <a:t> </a:t>
            </a:r>
          </a:p>
          <a:p>
            <a:pPr algn="ctr"/>
            <a:r>
              <a:rPr lang="fr-FR" sz="2400" b="1" dirty="0"/>
              <a:t>10</a:t>
            </a:r>
            <a:r>
              <a:rPr lang="fr-FR" sz="2400" b="1" baseline="30000" dirty="0"/>
              <a:t>18</a:t>
            </a:r>
            <a:r>
              <a:rPr lang="fr-FR" sz="2400" dirty="0"/>
              <a:t> </a:t>
            </a:r>
            <a:r>
              <a:rPr lang="fr-FR" sz="2400" dirty="0" err="1"/>
              <a:t>possibilities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0770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390650" y="188916"/>
            <a:ext cx="8089725" cy="560387"/>
          </a:xfrm>
        </p:spPr>
        <p:txBody>
          <a:bodyPr/>
          <a:lstStyle/>
          <a:p>
            <a:pPr algn="ctr"/>
            <a:r>
              <a:rPr lang="fr-FR" sz="2800" dirty="0"/>
              <a:t>An efficient HIV vaccin can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based</a:t>
            </a:r>
            <a:r>
              <a:rPr lang="fr-FR" sz="2800" dirty="0"/>
              <a:t> on the </a:t>
            </a:r>
            <a:r>
              <a:rPr lang="fr-FR" sz="2800" dirty="0" err="1"/>
              <a:t>elicitation</a:t>
            </a:r>
            <a:r>
              <a:rPr lang="fr-FR" sz="2800" dirty="0"/>
              <a:t> of </a:t>
            </a:r>
            <a:r>
              <a:rPr lang="fr-FR" sz="2800" dirty="0" err="1"/>
              <a:t>neutralizing</a:t>
            </a:r>
            <a:r>
              <a:rPr lang="fr-FR" sz="2800" dirty="0"/>
              <a:t> </a:t>
            </a:r>
            <a:r>
              <a:rPr lang="fr-FR" sz="2800" dirty="0" err="1"/>
              <a:t>antibodies</a:t>
            </a: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DAA7D2-316E-43DC-8E20-47CE6F6AE5DA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A72912-767A-82BC-CDB5-F635AA78FA28}"/>
              </a:ext>
            </a:extLst>
          </p:cNvPr>
          <p:cNvSpPr txBox="1"/>
          <p:nvPr/>
        </p:nvSpPr>
        <p:spPr>
          <a:xfrm>
            <a:off x="3447435" y="1508987"/>
            <a:ext cx="397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Passive protection in macaque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CDC2D0-681A-3F39-04E8-52A242EC2056}"/>
              </a:ext>
            </a:extLst>
          </p:cNvPr>
          <p:cNvSpPr txBox="1"/>
          <p:nvPr/>
        </p:nvSpPr>
        <p:spPr>
          <a:xfrm>
            <a:off x="0" y="6463526"/>
            <a:ext cx="4325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dirty="0" err="1">
                <a:solidFill>
                  <a:srgbClr val="212121"/>
                </a:solidFill>
                <a:effectLst/>
                <a:latin typeface="BlinkMacSystemFont"/>
              </a:rPr>
              <a:t>Mascola</a:t>
            </a:r>
            <a:r>
              <a:rPr lang="fr-FR" sz="1200" b="0" i="0" dirty="0">
                <a:solidFill>
                  <a:srgbClr val="212121"/>
                </a:solidFill>
                <a:effectLst/>
                <a:latin typeface="BlinkMacSystemFont"/>
              </a:rPr>
              <a:t> JR et al. Nat Med. 2000 (</a:t>
            </a:r>
            <a:r>
              <a:rPr lang="fr-FR" sz="1200" b="0" i="0" dirty="0">
                <a:solidFill>
                  <a:srgbClr val="212121"/>
                </a:solidFill>
                <a:effectLst/>
                <a:latin typeface="BlinkMacSystemFont"/>
                <a:hlinkClick r:id="rId3"/>
              </a:rPr>
              <a:t>https://doi.org/10.1038/72318</a:t>
            </a:r>
            <a:r>
              <a:rPr lang="fr-FR" sz="1200" b="0" i="0" dirty="0">
                <a:solidFill>
                  <a:srgbClr val="212121"/>
                </a:solidFill>
                <a:effectLst/>
                <a:latin typeface="BlinkMacSystemFont"/>
              </a:rPr>
              <a:t>)  </a:t>
            </a:r>
            <a:endParaRPr lang="fr-FR" sz="12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A1906E3-CEB7-A765-A820-28BAA9823A0B}"/>
              </a:ext>
            </a:extLst>
          </p:cNvPr>
          <p:cNvGrpSpPr/>
          <p:nvPr/>
        </p:nvGrpSpPr>
        <p:grpSpPr>
          <a:xfrm>
            <a:off x="1127448" y="2157059"/>
            <a:ext cx="9313143" cy="3528392"/>
            <a:chOff x="1127448" y="2157059"/>
            <a:chExt cx="9313143" cy="352839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12DA171-5601-B315-3E37-AA1299EB8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5" t="29381" r="10769" b="28589"/>
            <a:stretch/>
          </p:blipFill>
          <p:spPr>
            <a:xfrm>
              <a:off x="1127448" y="2157059"/>
              <a:ext cx="9313143" cy="352839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63D9B77-B640-4454-D960-F9E2CA40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1972" y="2605563"/>
              <a:ext cx="933580" cy="905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3900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47245-0BD1-ADB1-C4D2-23BBD0B7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PC94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dirty="0" err="1"/>
              <a:t>outstanding</a:t>
            </a:r>
            <a:r>
              <a:rPr lang="fr-FR" dirty="0"/>
              <a:t> </a:t>
            </a:r>
            <a:r>
              <a:rPr lang="fr-FR" dirty="0" err="1"/>
              <a:t>neutralizer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longitudinal </a:t>
            </a:r>
            <a:r>
              <a:rPr lang="fr-FR" dirty="0" err="1"/>
              <a:t>cohort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9F4DD0-407A-32AF-D9B3-BDF99E1D6A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3133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9360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82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FA8AF0-4334-2AC8-7640-E250659B7E5D}"/>
              </a:ext>
            </a:extLst>
          </p:cNvPr>
          <p:cNvSpPr/>
          <p:nvPr/>
        </p:nvSpPr>
        <p:spPr>
          <a:xfrm>
            <a:off x="1651878" y="3543665"/>
            <a:ext cx="1152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02D12-1DD2-0E53-D8AA-27E8C503817E}"/>
              </a:ext>
            </a:extLst>
          </p:cNvPr>
          <p:cNvSpPr/>
          <p:nvPr/>
        </p:nvSpPr>
        <p:spPr>
          <a:xfrm>
            <a:off x="2803878" y="3183665"/>
            <a:ext cx="1152000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C888EB-7974-C0D9-4FE8-6F631D90B3D5}"/>
              </a:ext>
            </a:extLst>
          </p:cNvPr>
          <p:cNvSpPr/>
          <p:nvPr/>
        </p:nvSpPr>
        <p:spPr>
          <a:xfrm>
            <a:off x="3955878" y="3903665"/>
            <a:ext cx="1152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8D72597-FD51-A08D-749C-252BD99F5D7A}"/>
              </a:ext>
            </a:extLst>
          </p:cNvPr>
          <p:cNvGrpSpPr/>
          <p:nvPr/>
        </p:nvGrpSpPr>
        <p:grpSpPr>
          <a:xfrm>
            <a:off x="2053983" y="2794940"/>
            <a:ext cx="347791" cy="709150"/>
            <a:chOff x="5640647" y="3499897"/>
            <a:chExt cx="255794" cy="606817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76A86D9-C38D-6325-655B-48DEF1D0CBF1}"/>
                </a:ext>
              </a:extLst>
            </p:cNvPr>
            <p:cNvSpPr/>
            <p:nvPr/>
          </p:nvSpPr>
          <p:spPr>
            <a:xfrm>
              <a:off x="5698869" y="3499897"/>
              <a:ext cx="144000" cy="144000"/>
            </a:xfrm>
            <a:prstGeom prst="ellipse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2BD60E0-6259-B47A-AF4C-6627D143CC05}"/>
                </a:ext>
              </a:extLst>
            </p:cNvPr>
            <p:cNvCxnSpPr>
              <a:cxnSpLocks/>
            </p:cNvCxnSpPr>
            <p:nvPr/>
          </p:nvCxnSpPr>
          <p:spPr>
            <a:xfrm>
              <a:off x="5824441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E11BAD6C-65E0-5FCA-74EF-32212451F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0647" y="3695820"/>
              <a:ext cx="72000" cy="108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A8318E2-D87B-618F-DEF2-1F0071FA807A}"/>
                </a:ext>
              </a:extLst>
            </p:cNvPr>
            <p:cNvCxnSpPr>
              <a:cxnSpLocks/>
            </p:cNvCxnSpPr>
            <p:nvPr/>
          </p:nvCxnSpPr>
          <p:spPr>
            <a:xfrm>
              <a:off x="5734069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1116D86-1CA9-0BCA-3437-FC3E4B48660A}"/>
                </a:ext>
              </a:extLst>
            </p:cNvPr>
            <p:cNvCxnSpPr>
              <a:cxnSpLocks/>
            </p:cNvCxnSpPr>
            <p:nvPr/>
          </p:nvCxnSpPr>
          <p:spPr>
            <a:xfrm>
              <a:off x="5805947" y="3955866"/>
              <a:ext cx="0" cy="14400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F6787E1-4217-21BD-FAEB-7952E87669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7192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B85FA2C-8F81-C77A-FAE1-DECF02D8A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9187" y="4106714"/>
              <a:ext cx="7200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D12826-1E93-1C29-5E62-0119F8D30D66}"/>
                </a:ext>
              </a:extLst>
            </p:cNvPr>
            <p:cNvSpPr/>
            <p:nvPr/>
          </p:nvSpPr>
          <p:spPr>
            <a:xfrm>
              <a:off x="5716441" y="3677820"/>
              <a:ext cx="108000" cy="252000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C2429B4B-F15E-AE54-D262-537BD5DFEC8E}"/>
              </a:ext>
            </a:extLst>
          </p:cNvPr>
          <p:cNvSpPr txBox="1"/>
          <p:nvPr/>
        </p:nvSpPr>
        <p:spPr>
          <a:xfrm>
            <a:off x="1364340" y="3117153"/>
            <a:ext cx="67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PC94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3F43AD-898F-F336-197C-6C1AA4CB5DAE}"/>
              </a:ext>
            </a:extLst>
          </p:cNvPr>
          <p:cNvSpPr/>
          <p:nvPr/>
        </p:nvSpPr>
        <p:spPr>
          <a:xfrm>
            <a:off x="1981251" y="5305630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310BDD-0121-30C9-5F07-9235DC54F9FC}"/>
              </a:ext>
            </a:extLst>
          </p:cNvPr>
          <p:cNvCxnSpPr>
            <a:cxnSpLocks/>
          </p:cNvCxnSpPr>
          <p:nvPr/>
        </p:nvCxnSpPr>
        <p:spPr>
          <a:xfrm>
            <a:off x="2125267" y="5449646"/>
            <a:ext cx="763284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B6BA358-02A9-9BAE-502B-461BBADEDC91}"/>
              </a:ext>
            </a:extLst>
          </p:cNvPr>
          <p:cNvCxnSpPr>
            <a:cxnSpLocks/>
          </p:cNvCxnSpPr>
          <p:nvPr/>
        </p:nvCxnSpPr>
        <p:spPr>
          <a:xfrm flipV="1">
            <a:off x="3205387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BB5753-E6E5-7B32-EB34-696A0B34C219}"/>
              </a:ext>
            </a:extLst>
          </p:cNvPr>
          <p:cNvCxnSpPr>
            <a:cxnSpLocks/>
          </p:cNvCxnSpPr>
          <p:nvPr/>
        </p:nvCxnSpPr>
        <p:spPr>
          <a:xfrm flipV="1">
            <a:off x="4213499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F96AF53-795E-05CE-8F70-840BFCB7E845}"/>
              </a:ext>
            </a:extLst>
          </p:cNvPr>
          <p:cNvCxnSpPr>
            <a:cxnSpLocks/>
          </p:cNvCxnSpPr>
          <p:nvPr/>
        </p:nvCxnSpPr>
        <p:spPr>
          <a:xfrm flipV="1">
            <a:off x="5221611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762C2AB-0765-E29E-EDB5-92C0758122C5}"/>
              </a:ext>
            </a:extLst>
          </p:cNvPr>
          <p:cNvCxnSpPr>
            <a:cxnSpLocks/>
          </p:cNvCxnSpPr>
          <p:nvPr/>
        </p:nvCxnSpPr>
        <p:spPr>
          <a:xfrm flipV="1">
            <a:off x="6229723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ACD047C-0B16-F925-D2FF-D4A3CE6DC102}"/>
              </a:ext>
            </a:extLst>
          </p:cNvPr>
          <p:cNvCxnSpPr>
            <a:cxnSpLocks/>
          </p:cNvCxnSpPr>
          <p:nvPr/>
        </p:nvCxnSpPr>
        <p:spPr>
          <a:xfrm flipV="1">
            <a:off x="7237835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5D5CD1F-7803-7CFB-E7F4-6501AEE11C39}"/>
              </a:ext>
            </a:extLst>
          </p:cNvPr>
          <p:cNvCxnSpPr>
            <a:cxnSpLocks/>
          </p:cNvCxnSpPr>
          <p:nvPr/>
        </p:nvCxnSpPr>
        <p:spPr>
          <a:xfrm flipV="1">
            <a:off x="8245947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1F526B1-7047-3BD4-58F5-9A630BC7ADBD}"/>
              </a:ext>
            </a:extLst>
          </p:cNvPr>
          <p:cNvCxnSpPr>
            <a:cxnSpLocks/>
          </p:cNvCxnSpPr>
          <p:nvPr/>
        </p:nvCxnSpPr>
        <p:spPr>
          <a:xfrm flipV="1">
            <a:off x="9254059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C627CA3-4DCA-7235-D6C1-8B8F139779C0}"/>
              </a:ext>
            </a:extLst>
          </p:cNvPr>
          <p:cNvSpPr txBox="1"/>
          <p:nvPr/>
        </p:nvSpPr>
        <p:spPr>
          <a:xfrm>
            <a:off x="2700633" y="5649368"/>
            <a:ext cx="100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HIV</a:t>
            </a:r>
          </a:p>
          <a:p>
            <a:pPr algn="ctr"/>
            <a:r>
              <a:rPr lang="fr-FR" dirty="0"/>
              <a:t>infection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01B74CF-0760-DF57-7C35-CD63F28D0057}"/>
              </a:ext>
            </a:extLst>
          </p:cNvPr>
          <p:cNvSpPr txBox="1"/>
          <p:nvPr/>
        </p:nvSpPr>
        <p:spPr>
          <a:xfrm>
            <a:off x="4004147" y="56925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884006-DCE6-7106-55CA-6DE3CC38ADA3}"/>
              </a:ext>
            </a:extLst>
          </p:cNvPr>
          <p:cNvSpPr txBox="1"/>
          <p:nvPr/>
        </p:nvSpPr>
        <p:spPr>
          <a:xfrm>
            <a:off x="4560838" y="57093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8305675-F216-03DE-CE52-51A4A9318166}"/>
              </a:ext>
            </a:extLst>
          </p:cNvPr>
          <p:cNvSpPr txBox="1"/>
          <p:nvPr/>
        </p:nvSpPr>
        <p:spPr>
          <a:xfrm>
            <a:off x="5032045" y="57041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8F86DF0-ACB0-23DE-CD61-81837BEEEB7C}"/>
              </a:ext>
            </a:extLst>
          </p:cNvPr>
          <p:cNvSpPr txBox="1"/>
          <p:nvPr/>
        </p:nvSpPr>
        <p:spPr>
          <a:xfrm>
            <a:off x="5568950" y="57041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36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0A0F20D-372F-8F4E-B931-80EE61FE2863}"/>
              </a:ext>
            </a:extLst>
          </p:cNvPr>
          <p:cNvSpPr txBox="1"/>
          <p:nvPr/>
        </p:nvSpPr>
        <p:spPr>
          <a:xfrm>
            <a:off x="7599660" y="56925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74948E0-8FEF-8464-E24C-349C7F5B49E0}"/>
              </a:ext>
            </a:extLst>
          </p:cNvPr>
          <p:cNvSpPr txBox="1"/>
          <p:nvPr/>
        </p:nvSpPr>
        <p:spPr>
          <a:xfrm>
            <a:off x="9044707" y="57051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78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34AEA8C-837B-E6DD-EAD8-D06971D1AA02}"/>
              </a:ext>
            </a:extLst>
          </p:cNvPr>
          <p:cNvSpPr txBox="1"/>
          <p:nvPr/>
        </p:nvSpPr>
        <p:spPr>
          <a:xfrm>
            <a:off x="5702856" y="6043319"/>
            <a:ext cx="200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months</a:t>
            </a:r>
            <a:r>
              <a:rPr lang="fr-FR" sz="1600" dirty="0"/>
              <a:t> post infection</a:t>
            </a:r>
          </a:p>
        </p:txBody>
      </p:sp>
      <p:sp>
        <p:nvSpPr>
          <p:cNvPr id="34" name="Flèche : bas 33">
            <a:extLst>
              <a:ext uri="{FF2B5EF4-FFF2-40B4-BE49-F238E27FC236}">
                <a16:creationId xmlns:a16="http://schemas.microsoft.com/office/drawing/2014/main" id="{6905EE82-9951-F966-2EF6-51849A323EF4}"/>
              </a:ext>
            </a:extLst>
          </p:cNvPr>
          <p:cNvSpPr/>
          <p:nvPr/>
        </p:nvSpPr>
        <p:spPr>
          <a:xfrm>
            <a:off x="4164525" y="5057397"/>
            <a:ext cx="116998" cy="2035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158A6295-3117-D2AD-5C4B-20BB1CA733F5}"/>
              </a:ext>
            </a:extLst>
          </p:cNvPr>
          <p:cNvSpPr/>
          <p:nvPr/>
        </p:nvSpPr>
        <p:spPr>
          <a:xfrm>
            <a:off x="5163504" y="5057397"/>
            <a:ext cx="116998" cy="2035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F5307D9C-346E-1A5F-224B-64DAE7FC0B79}"/>
              </a:ext>
            </a:extLst>
          </p:cNvPr>
          <p:cNvSpPr/>
          <p:nvPr/>
        </p:nvSpPr>
        <p:spPr>
          <a:xfrm>
            <a:off x="5719803" y="5057397"/>
            <a:ext cx="116998" cy="2035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65541D0F-129C-FE00-A58D-96BF6CD2938D}"/>
              </a:ext>
            </a:extLst>
          </p:cNvPr>
          <p:cNvSpPr/>
          <p:nvPr/>
        </p:nvSpPr>
        <p:spPr>
          <a:xfrm>
            <a:off x="7179336" y="5058729"/>
            <a:ext cx="116998" cy="20351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B1BB402E-27EF-7C09-2A9A-12A7132C1C9E}"/>
              </a:ext>
            </a:extLst>
          </p:cNvPr>
          <p:cNvSpPr/>
          <p:nvPr/>
        </p:nvSpPr>
        <p:spPr>
          <a:xfrm>
            <a:off x="4711691" y="5057397"/>
            <a:ext cx="116998" cy="2035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502CDD8-FDBF-9196-FCC8-41301F2F0706}"/>
              </a:ext>
            </a:extLst>
          </p:cNvPr>
          <p:cNvCxnSpPr>
            <a:cxnSpLocks/>
          </p:cNvCxnSpPr>
          <p:nvPr/>
        </p:nvCxnSpPr>
        <p:spPr>
          <a:xfrm flipV="1">
            <a:off x="4760696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3658683-8B3D-F1F4-2E1C-43CAABE56DA8}"/>
              </a:ext>
            </a:extLst>
          </p:cNvPr>
          <p:cNvCxnSpPr>
            <a:cxnSpLocks/>
          </p:cNvCxnSpPr>
          <p:nvPr/>
        </p:nvCxnSpPr>
        <p:spPr>
          <a:xfrm flipV="1">
            <a:off x="5768808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30A811C-CFAD-0000-0273-AD88FA49A968}"/>
              </a:ext>
            </a:extLst>
          </p:cNvPr>
          <p:cNvCxnSpPr>
            <a:cxnSpLocks/>
          </p:cNvCxnSpPr>
          <p:nvPr/>
        </p:nvCxnSpPr>
        <p:spPr>
          <a:xfrm flipV="1">
            <a:off x="6776920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9652370-1E26-8C9A-0AB8-E85EDF2B0688}"/>
              </a:ext>
            </a:extLst>
          </p:cNvPr>
          <p:cNvCxnSpPr>
            <a:cxnSpLocks/>
          </p:cNvCxnSpPr>
          <p:nvPr/>
        </p:nvCxnSpPr>
        <p:spPr>
          <a:xfrm flipV="1">
            <a:off x="7785032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1111F78-B57F-0A71-8E45-70B86B8F052D}"/>
              </a:ext>
            </a:extLst>
          </p:cNvPr>
          <p:cNvCxnSpPr>
            <a:cxnSpLocks/>
          </p:cNvCxnSpPr>
          <p:nvPr/>
        </p:nvCxnSpPr>
        <p:spPr>
          <a:xfrm flipV="1">
            <a:off x="8793144" y="5349342"/>
            <a:ext cx="0" cy="216024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0626850C-EFE2-4BE8-A34D-C3459B3EE0AB}"/>
              </a:ext>
            </a:extLst>
          </p:cNvPr>
          <p:cNvSpPr txBox="1"/>
          <p:nvPr/>
        </p:nvSpPr>
        <p:spPr>
          <a:xfrm>
            <a:off x="8050317" y="56934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66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73B299-1283-D595-A6AC-93C6FB5E4A53}"/>
              </a:ext>
            </a:extLst>
          </p:cNvPr>
          <p:cNvSpPr txBox="1"/>
          <p:nvPr/>
        </p:nvSpPr>
        <p:spPr>
          <a:xfrm>
            <a:off x="7028483" y="57051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54</a:t>
            </a:r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8E366509-026E-3C62-BE51-64DE11281163}"/>
              </a:ext>
            </a:extLst>
          </p:cNvPr>
          <p:cNvSpPr/>
          <p:nvPr/>
        </p:nvSpPr>
        <p:spPr>
          <a:xfrm>
            <a:off x="7726502" y="5058729"/>
            <a:ext cx="116998" cy="20351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73B2C6B9-29C5-2B04-F835-F1D9C9F9098E}"/>
              </a:ext>
            </a:extLst>
          </p:cNvPr>
          <p:cNvSpPr/>
          <p:nvPr/>
        </p:nvSpPr>
        <p:spPr>
          <a:xfrm>
            <a:off x="8178315" y="5058729"/>
            <a:ext cx="116998" cy="20351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bas 47">
            <a:extLst>
              <a:ext uri="{FF2B5EF4-FFF2-40B4-BE49-F238E27FC236}">
                <a16:creationId xmlns:a16="http://schemas.microsoft.com/office/drawing/2014/main" id="{F717C847-7441-FD8F-3530-B0A998E0DB6B}"/>
              </a:ext>
            </a:extLst>
          </p:cNvPr>
          <p:cNvSpPr/>
          <p:nvPr/>
        </p:nvSpPr>
        <p:spPr>
          <a:xfrm>
            <a:off x="9184248" y="5058729"/>
            <a:ext cx="116998" cy="203515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31B42D2-0942-1B10-7479-3A252AC9B817}"/>
              </a:ext>
            </a:extLst>
          </p:cNvPr>
          <p:cNvSpPr txBox="1"/>
          <p:nvPr/>
        </p:nvSpPr>
        <p:spPr>
          <a:xfrm>
            <a:off x="4178862" y="4656672"/>
            <a:ext cx="170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Early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timepoints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8FE2C47-5B41-0806-E803-2344ED07FD05}"/>
              </a:ext>
            </a:extLst>
          </p:cNvPr>
          <p:cNvSpPr txBox="1"/>
          <p:nvPr/>
        </p:nvSpPr>
        <p:spPr>
          <a:xfrm>
            <a:off x="7442130" y="4625377"/>
            <a:ext cx="16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C000"/>
                </a:solidFill>
              </a:rPr>
              <a:t>Late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timepoints</a:t>
            </a:r>
            <a:endParaRPr lang="fr-FR" dirty="0">
              <a:solidFill>
                <a:srgbClr val="FFC000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D9217716-24EA-2408-2CFB-A4031E07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885" y="1668223"/>
            <a:ext cx="493116" cy="236119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096D1DA-6A26-91BC-F5A0-C1AD3935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905" y="1668223"/>
            <a:ext cx="493116" cy="2361198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42290D3-5F02-EF67-AD4E-82E32227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270" y="1698483"/>
            <a:ext cx="493116" cy="2361198"/>
          </a:xfrm>
          <a:prstGeom prst="rect">
            <a:avLst/>
          </a:prstGeom>
        </p:spPr>
      </p:pic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D200F685-5A02-D907-992B-ABF1985459BB}"/>
              </a:ext>
            </a:extLst>
          </p:cNvPr>
          <p:cNvCxnSpPr/>
          <p:nvPr/>
        </p:nvCxnSpPr>
        <p:spPr>
          <a:xfrm flipV="1">
            <a:off x="5941691" y="4059681"/>
            <a:ext cx="1350194" cy="75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4AC0B141-76AE-4C60-FCFF-98AE570E2875}"/>
              </a:ext>
            </a:extLst>
          </p:cNvPr>
          <p:cNvCxnSpPr/>
          <p:nvPr/>
        </p:nvCxnSpPr>
        <p:spPr>
          <a:xfrm flipV="1">
            <a:off x="7291885" y="4083665"/>
            <a:ext cx="825572" cy="64361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7BC3615-0437-E1DB-BE58-363F88B31BBF}"/>
              </a:ext>
            </a:extLst>
          </p:cNvPr>
          <p:cNvCxnSpPr/>
          <p:nvPr/>
        </p:nvCxnSpPr>
        <p:spPr>
          <a:xfrm flipH="1" flipV="1">
            <a:off x="8918828" y="4083665"/>
            <a:ext cx="265420" cy="7263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0668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83</a:t>
            </a:fld>
            <a:endParaRPr lang="fr-FR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2CE2B0-2B15-4BB6-92FA-A9B49E8D5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75" y="1599783"/>
            <a:ext cx="5487650" cy="3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65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84</a:t>
            </a:fld>
            <a:endParaRPr lang="fr-FR" alt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BCC2B-EEE9-8793-205D-D57A671E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09713"/>
            <a:ext cx="3810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65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42995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D57F0-B7DD-1CDE-7337-7578AC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8EADA-0BBE-E266-28BE-86F24181F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16937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43277-5859-1EA9-DD84-53686D5B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8C25A-1754-CABB-AA74-1AB39E8A3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FD8F13-E2D8-80BD-2717-A32310AE49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33720E-32D9-00FE-5236-017CADFD7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87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2656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451F3-A712-7B41-6C6A-A8437F17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 err="1"/>
              <a:t>Understanding</a:t>
            </a:r>
            <a:r>
              <a:rPr lang="fr-FR" sz="2800" dirty="0"/>
              <a:t> the </a:t>
            </a:r>
            <a:r>
              <a:rPr lang="fr-FR" sz="2800" dirty="0" err="1"/>
              <a:t>evolution</a:t>
            </a:r>
            <a:r>
              <a:rPr lang="fr-FR" sz="2800" dirty="0"/>
              <a:t> of </a:t>
            </a:r>
            <a:r>
              <a:rPr lang="fr-FR" sz="2800" dirty="0" err="1"/>
              <a:t>antibodies</a:t>
            </a:r>
            <a:r>
              <a:rPr lang="fr-FR" sz="2800" dirty="0"/>
              <a:t> </a:t>
            </a:r>
            <a:r>
              <a:rPr lang="fr-FR" sz="2800" dirty="0" err="1"/>
              <a:t>towards</a:t>
            </a:r>
            <a:r>
              <a:rPr lang="fr-FR" sz="2800" dirty="0"/>
              <a:t> </a:t>
            </a:r>
            <a:r>
              <a:rPr lang="fr-FR" sz="2800" dirty="0" err="1"/>
              <a:t>breadth</a:t>
            </a:r>
            <a:r>
              <a:rPr lang="fr-FR" sz="2800" dirty="0"/>
              <a:t> and </a:t>
            </a:r>
            <a:r>
              <a:rPr lang="fr-FR" sz="2800" dirty="0" err="1"/>
              <a:t>potency</a:t>
            </a:r>
            <a:r>
              <a:rPr lang="fr-FR" sz="2800" dirty="0"/>
              <a:t> can </a:t>
            </a:r>
            <a:r>
              <a:rPr lang="fr-FR" sz="2800" dirty="0" err="1"/>
              <a:t>inform</a:t>
            </a:r>
            <a:r>
              <a:rPr lang="fr-FR" sz="2800" dirty="0"/>
              <a:t> a vaccinal design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BD3722-0197-4AAD-3E7B-9D5D28575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74FB65-29A6-4C91-AA75-306F1C82AE99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F67229-4502-50BA-A3D6-EF43EF6F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16" y="1082361"/>
            <a:ext cx="8070479" cy="54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11545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-Powerpoint_IBS2010_spots">
  <a:themeElements>
    <a:clrScheme name="modèle_DR11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modèle_DR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_DR11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DR11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DR11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_DR11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_DR11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_DR11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_DR11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_DR11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0C6FB16C-D9CF-4B39-88E6-897306F548E2}" vid="{505629B1-FF31-4F88-AEC4-8B83E0DB2497}"/>
    </a:ext>
  </a:extLst>
</a:theme>
</file>

<file path=ppt/theme/theme2.xml><?xml version="1.0" encoding="utf-8"?>
<a:theme xmlns:a="http://schemas.openxmlformats.org/drawingml/2006/main" name="2_TEXTE">
  <a:themeElements>
    <a:clrScheme name="2_TEXT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TEX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XT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XT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EXT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EXT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0C6FB16C-D9CF-4B39-88E6-897306F548E2}" vid="{E6E3E394-F036-4A76-852D-02569A46AB4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2106</Words>
  <Application>Microsoft Office PowerPoint</Application>
  <PresentationFormat>Grand écran</PresentationFormat>
  <Paragraphs>683</Paragraphs>
  <Slides>87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87</vt:i4>
      </vt:variant>
    </vt:vector>
  </HeadingPairs>
  <TitlesOfParts>
    <vt:vector size="96" baseType="lpstr">
      <vt:lpstr>-apple-system</vt:lpstr>
      <vt:lpstr>Arial</vt:lpstr>
      <vt:lpstr>Arial Narrow</vt:lpstr>
      <vt:lpstr>BlinkMacSystemFont</vt:lpstr>
      <vt:lpstr>Calibri</vt:lpstr>
      <vt:lpstr>Leelawadee</vt:lpstr>
      <vt:lpstr>Wingdings</vt:lpstr>
      <vt:lpstr>Modele-Powerpoint_IBS2010_spots</vt:lpstr>
      <vt:lpstr>2_TEXTE</vt:lpstr>
      <vt:lpstr>High-throughput exploration of adaptive immune repertoires.  Application to the isolation of bNAbs in HIV infection</vt:lpstr>
      <vt:lpstr>Where is my shot?</vt:lpstr>
      <vt:lpstr>HIV mutates constantly resulting in an extraordinary diversity</vt:lpstr>
      <vt:lpstr>Antibodies are generated by our immune system to fight the viral infection</vt:lpstr>
      <vt:lpstr>Neutralization is one of the many antibody functions</vt:lpstr>
      <vt:lpstr>B cells are responsible for antibody production. They constantly evolve to match the circulating virus</vt:lpstr>
      <vt:lpstr>Some antibodies are capable of broad neutralization: They are broadly Neutralizing Antibodies</vt:lpstr>
      <vt:lpstr>An efficient HIV vaccin can be based on the elicitation of neutralizing antibodies</vt:lpstr>
      <vt:lpstr>Understanding the evolution of antibodies towards breadth and potency can inform a vaccinal design</vt:lpstr>
      <vt:lpstr>Looking for a needle in a haystack…</vt:lpstr>
      <vt:lpstr>We isolated bNAbs in a top neutralizer donor from the protocol C cohort</vt:lpstr>
      <vt:lpstr>Présentation PowerPoint</vt:lpstr>
      <vt:lpstr>Did you said « antibodies »?</vt:lpstr>
      <vt:lpstr>Antibodies are caracterized using AbStar</vt:lpstr>
      <vt:lpstr>Antibodies are grouped into clonal lineages (families) using Clonify</vt:lpstr>
      <vt:lpstr>Evolution of antibodies in a single lineage</vt:lpstr>
      <vt:lpstr>More antibodies ! </vt:lpstr>
      <vt:lpstr>Antibody assignment has been performed on DAHU</vt:lpstr>
      <vt:lpstr>Assembling clonal families with Clonify was a daunting task!</vt:lpstr>
      <vt:lpstr>Complete phylogeny of a broadly neutralizing lineage</vt:lpstr>
      <vt:lpstr>Best antibodies from PC94 can neutralize up to  ~70 % of HIV strains tested</vt:lpstr>
      <vt:lpstr>Acknowledgments</vt:lpstr>
      <vt:lpstr>Thanks for your attention ! </vt:lpstr>
      <vt:lpstr>Présentation PowerPoint</vt:lpstr>
      <vt:lpstr>Structure of antibodies is key to their function</vt:lpstr>
      <vt:lpstr>PC94 is one of the top neutralizers of a longitudinal primary  HIV infection cohort : </vt:lpstr>
      <vt:lpstr>Broad neutralizing specificity is directed towards the V3 loop / high manose region of gp120</vt:lpstr>
      <vt:lpstr>Broad neutralizing specificity is directed towards the V3 loop / high manose region of gp120</vt:lpstr>
      <vt:lpstr>Broad neutralizing specificity is directed towards the V3 loop / high manose region of gp120</vt:lpstr>
      <vt:lpstr>Isolating broadly neutralizing antibodies from longitudinal PC94 samples</vt:lpstr>
      <vt:lpstr>Isolating broadly neutralizing antibodies from longitudinal PC94 samples</vt:lpstr>
      <vt:lpstr>Isolating broadly neutralizing antibodies from longitudinal PC94 samples</vt:lpstr>
      <vt:lpstr>Conventional sorting yields limited information</vt:lpstr>
      <vt:lpstr>The LIBRAseq approach make use of oligonucleotide barcodes</vt:lpstr>
      <vt:lpstr>LIBRAseq : an almost limitless number of baits can be used</vt:lpstr>
      <vt:lpstr>LIBRAseq uses microfluidics to barcode single cells</vt:lpstr>
      <vt:lpstr>LIBRAseq : second-stage barcodes link markers and mRNAs to individual cells</vt:lpstr>
      <vt:lpstr>High-throughput sequencing is key to reading all these barcodes</vt:lpstr>
      <vt:lpstr>Single-cell sorting vs LIBRAseq</vt:lpstr>
      <vt:lpstr>LIBRAseq : more cells and more information per cell</vt:lpstr>
      <vt:lpstr>Baits are complex structures : HIV Env trimers can vary in conformation</vt:lpstr>
      <vt:lpstr>Baits are complex structures : HIV Env trimers can vary in conformation</vt:lpstr>
      <vt:lpstr>HIV Env trimer production is a lengthy journey</vt:lpstr>
      <vt:lpstr>HIV Env trimer characterization</vt:lpstr>
      <vt:lpstr>Creating soluble trimeric ENV chimeras to expose native epitopes</vt:lpstr>
      <vt:lpstr>Practical aspects of the single-cell sorting protocol</vt:lpstr>
      <vt:lpstr>B cells from 8 timepoints were analyzed</vt:lpstr>
      <vt:lpstr>B cells from 8 timepoints were analyzed</vt:lpstr>
      <vt:lpstr>B cells from 8 timepoints were analyzed</vt:lpstr>
      <vt:lpstr>B cells from 8 timepoints were analyzed</vt:lpstr>
      <vt:lpstr>Présentation PowerPoint</vt:lpstr>
      <vt:lpstr>Some of these B cells could bind a broad spectrum of HIV Env trimers</vt:lpstr>
      <vt:lpstr>Differential use of isotypes according to breadth of binding</vt:lpstr>
      <vt:lpstr>Individual B cells exhibits various degrees of binding against baits</vt:lpstr>
      <vt:lpstr>Key metrics, such as CDRH3 length, can be assessed on a repertoire scale</vt:lpstr>
      <vt:lpstr>B cells expand in clonal lineages after activation</vt:lpstr>
      <vt:lpstr>Large scale criterias guide the selection of mAbs to be produced and tested</vt:lpstr>
      <vt:lpstr>Production of mAbs allows for functional testing (neutralization assays) of antibodies from isolated B cells</vt:lpstr>
      <vt:lpstr>Entire lineages can be caracterized based on the neutralization activity of their mAbs against a panel of viruses</vt:lpstr>
      <vt:lpstr>Some isolated antibodies exhibit large breadth of neutralization along with great potency</vt:lpstr>
      <vt:lpstr>A few take home messages</vt:lpstr>
      <vt:lpstr>Acknowledgments</vt:lpstr>
      <vt:lpstr>Thanks for you attention!</vt:lpstr>
      <vt:lpstr>Présentation PowerPoint</vt:lpstr>
      <vt:lpstr>Some gene usages are enriched in the HIV Env specific fraction</vt:lpstr>
      <vt:lpstr>And there’s a lot more to it!</vt:lpstr>
      <vt:lpstr>Présentation PowerPoint</vt:lpstr>
      <vt:lpstr>How?</vt:lpstr>
      <vt:lpstr>How?</vt:lpstr>
      <vt:lpstr>How?</vt:lpstr>
      <vt:lpstr>Experimental design: fishing antibodies!</vt:lpstr>
      <vt:lpstr>How?</vt:lpstr>
      <vt:lpstr>A novel approach of single-cell analysis: LIBRAseq</vt:lpstr>
      <vt:lpstr>Complete phylogeny of a neutralizing lineage can be reconstructed, revealing the evolutive path to broad neutralization</vt:lpstr>
      <vt:lpstr>Where is my shot?</vt:lpstr>
      <vt:lpstr>Where is my shot?</vt:lpstr>
      <vt:lpstr>Présentation PowerPoint</vt:lpstr>
      <vt:lpstr>We need to understand the arms race between the immune system and the HIV</vt:lpstr>
      <vt:lpstr>The human antibody repertoire exhibit an astonishing diversity</vt:lpstr>
      <vt:lpstr>PC94 is an outstanding neutralizer from a longitudinal cohort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High-throughput exploration of adaptive immune repertoires.  Application to the isolation of bNAbs in HIV infection</dc:title>
  <dc:creator>Benjamin Nemoz</dc:creator>
  <cp:lastModifiedBy>Benjamin Nemoz</cp:lastModifiedBy>
  <cp:revision>29</cp:revision>
  <dcterms:created xsi:type="dcterms:W3CDTF">2023-10-15T20:23:40Z</dcterms:created>
  <dcterms:modified xsi:type="dcterms:W3CDTF">2023-10-19T10:58:18Z</dcterms:modified>
</cp:coreProperties>
</file>