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08" r:id="rId2"/>
    <p:sldId id="424" r:id="rId3"/>
    <p:sldId id="402" r:id="rId4"/>
    <p:sldId id="391" r:id="rId5"/>
    <p:sldId id="432" r:id="rId6"/>
    <p:sldId id="440" r:id="rId7"/>
    <p:sldId id="438" r:id="rId8"/>
    <p:sldId id="469" r:id="rId9"/>
    <p:sldId id="484" r:id="rId10"/>
    <p:sldId id="437" r:id="rId11"/>
    <p:sldId id="436" r:id="rId12"/>
    <p:sldId id="435" r:id="rId13"/>
    <p:sldId id="442" r:id="rId14"/>
    <p:sldId id="492" r:id="rId15"/>
    <p:sldId id="459" r:id="rId16"/>
    <p:sldId id="458" r:id="rId17"/>
    <p:sldId id="473" r:id="rId18"/>
    <p:sldId id="418" r:id="rId19"/>
    <p:sldId id="498" r:id="rId20"/>
    <p:sldId id="510" r:id="rId21"/>
    <p:sldId id="503" r:id="rId22"/>
    <p:sldId id="504" r:id="rId23"/>
    <p:sldId id="506" r:id="rId24"/>
    <p:sldId id="501" r:id="rId25"/>
    <p:sldId id="502" r:id="rId26"/>
    <p:sldId id="500" r:id="rId27"/>
    <p:sldId id="505" r:id="rId28"/>
    <p:sldId id="509" r:id="rId29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D75"/>
    <a:srgbClr val="E75384"/>
    <a:srgbClr val="E75585"/>
    <a:srgbClr val="43BB8D"/>
    <a:srgbClr val="70AD47"/>
    <a:srgbClr val="4472C4"/>
    <a:srgbClr val="00B050"/>
    <a:srgbClr val="00A59C"/>
    <a:srgbClr val="00AFD8"/>
    <a:srgbClr val="B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3" autoAdjust="0"/>
    <p:restoredTop sz="88299" autoAdjust="0"/>
  </p:normalViewPr>
  <p:slideViewPr>
    <p:cSldViewPr>
      <p:cViewPr varScale="1">
        <p:scale>
          <a:sx n="112" d="100"/>
          <a:sy n="112" d="100"/>
        </p:scale>
        <p:origin x="10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fr-FR" dirty="0"/>
              <a:t>Le projet s’est construit</a:t>
            </a:r>
            <a:r>
              <a:rPr lang="fr-FR" baseline="0" dirty="0"/>
              <a:t> :</a:t>
            </a:r>
          </a:p>
          <a:p>
            <a:pPr marL="171450" lvl="0" indent="-171450">
              <a:buFontTx/>
              <a:buChar char="-"/>
            </a:pPr>
            <a:r>
              <a:rPr lang="fr-FR" baseline="0" dirty="0"/>
              <a:t>Autour de GENCI qui apporte sa vision nationale et européenne</a:t>
            </a:r>
          </a:p>
          <a:p>
            <a:pPr marL="171450" lvl="0" indent="-171450">
              <a:buFontTx/>
              <a:buChar char="-"/>
            </a:pPr>
            <a:r>
              <a:rPr lang="fr-FR" baseline="0" dirty="0"/>
              <a:t>Et qui a sélectionné un partenaire par Grande Région</a:t>
            </a:r>
          </a:p>
          <a:p>
            <a:pPr marL="171450" lvl="0" indent="-171450">
              <a:buFontTx/>
              <a:buChar char="-"/>
            </a:pPr>
            <a:r>
              <a:rPr lang="fr-FR" baseline="0" dirty="0"/>
              <a:t>En étant inclusif = plusieurs partenaires dans les régions ou il y a plusieurs acteurs de référence</a:t>
            </a:r>
          </a:p>
          <a:p>
            <a:pPr marL="171450" lvl="0" indent="-171450">
              <a:buFontTx/>
              <a:buChar char="-"/>
            </a:pPr>
            <a:r>
              <a:rPr lang="fr-FR" baseline="0" dirty="0"/>
              <a:t>Avec la vocation à s’étendre dans toutes les régions (outre-mer)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152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fr-FR" dirty="0"/>
          </a:p>
          <a:p>
            <a:pPr marL="0" marR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3 machines, 3 hébergeurs</a:t>
            </a:r>
          </a:p>
          <a:p>
            <a:pPr marL="0" marR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u="none" baseline="0" dirty="0"/>
          </a:p>
          <a:p>
            <a:pPr marL="0" marR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Une machine ARM en région Occitanie, proche des évolutions prévues entre ARM et NVIDIA</a:t>
            </a:r>
          </a:p>
          <a:p>
            <a:pPr marL="0" marR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Une machine équipée d’accélérateurs Vectoriels en Normandie, avec une installation en 2 partie (pour suivre les évolutions technologiques),</a:t>
            </a:r>
          </a:p>
          <a:p>
            <a:pPr marL="0" marR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Une machine Quantique, qui s’appuie sur un simulateur matériel et une pile logicielle existant, et surtout des sensibilisations, des formations, et un accompagnement des projets sur plusieurs années</a:t>
            </a:r>
          </a:p>
          <a:p>
            <a:pPr>
              <a:lnSpc>
                <a:spcPct val="120000"/>
              </a:lnSpc>
            </a:pPr>
            <a:r>
              <a:rPr lang="fr-FR" baseline="0" dirty="0"/>
              <a:t>        </a:t>
            </a:r>
            <a:r>
              <a:rPr lang="fr-FR" dirty="0"/>
              <a:t>Groupe spécifique</a:t>
            </a:r>
            <a:r>
              <a:rPr lang="fr-FR" baseline="0" dirty="0"/>
              <a:t> autour du Quantique pour préparer </a:t>
            </a:r>
            <a:endParaRPr lang="fr-FR" dirty="0"/>
          </a:p>
          <a:p>
            <a:endParaRPr lang="fr-FR" u="none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86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sng" dirty="0"/>
              <a:t>Machine</a:t>
            </a:r>
            <a:r>
              <a:rPr lang="fr-FR" u="sng" baseline="0" dirty="0"/>
              <a:t> code formation « ouverte »</a:t>
            </a:r>
          </a:p>
          <a:p>
            <a:endParaRPr lang="fr-FR" u="none" baseline="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200" b="1" dirty="0"/>
              <a:t>Pour 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200" b="1" dirty="0"/>
              <a:t>le développement d'applications scientifiques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200" b="1" dirty="0"/>
              <a:t>La formation</a:t>
            </a:r>
            <a:r>
              <a:rPr lang="fr-FR" sz="1200" b="1" baseline="0" dirty="0"/>
              <a:t> </a:t>
            </a:r>
            <a:r>
              <a:rPr lang="fr-FR" sz="1200" b="1" dirty="0"/>
              <a:t>et l’éducation en HPC et IA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sz="1200" b="1" dirty="0"/>
              <a:t>A vocation aussi</a:t>
            </a:r>
            <a:r>
              <a:rPr lang="fr-FR" sz="1200" b="1" baseline="0" dirty="0"/>
              <a:t> à accueillir des entreprises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endParaRPr lang="fr-FR" sz="1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Un budget global de 5 millions,</a:t>
            </a:r>
            <a:r>
              <a:rPr lang="fr-FR" baseline="0" dirty="0"/>
              <a:t> </a:t>
            </a:r>
          </a:p>
          <a:p>
            <a:endParaRPr lang="fr-FR" u="none" baseline="0" dirty="0"/>
          </a:p>
          <a:p>
            <a:r>
              <a:rPr lang="fr-FR" u="none" baseline="0" dirty="0"/>
              <a:t>1 machine, 3 partitions, 6 hébergeurs </a:t>
            </a:r>
          </a:p>
          <a:p>
            <a:pPr marL="171450" indent="-171450">
              <a:buFontTx/>
              <a:buChar char="-"/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781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dirty="0"/>
              <a:t>Machine code formation composée de  …</a:t>
            </a:r>
          </a:p>
          <a:p>
            <a:pPr marL="171450" indent="-171450">
              <a:buFontTx/>
              <a:buChar char="-"/>
            </a:pPr>
            <a:endParaRPr lang="fr-FR" sz="1200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87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dirty="0"/>
              <a:t>Ces ressources sont accessibles à  …</a:t>
            </a:r>
          </a:p>
          <a:p>
            <a:pPr marL="171450" indent="-171450">
              <a:buFontTx/>
              <a:buChar char="-"/>
            </a:pPr>
            <a:endParaRPr lang="fr-FR" sz="1200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71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58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dirty="0"/>
              <a:t>Machine code formation composée de  …</a:t>
            </a:r>
          </a:p>
          <a:p>
            <a:pPr marL="171450" indent="-171450">
              <a:buFontTx/>
              <a:buChar char="-"/>
            </a:pPr>
            <a:endParaRPr lang="fr-FR" sz="1200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948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11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Aygul</a:t>
            </a:r>
          </a:p>
          <a:p>
            <a:r>
              <a:rPr lang="fr-FR" dirty="0"/>
              <a:t>Demander un accès aux ressources</a:t>
            </a:r>
          </a:p>
          <a:p>
            <a:r>
              <a:rPr lang="fr-FR" dirty="0"/>
              <a:t>Gestion des clés + connexion aux machines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779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>
                <a:latin typeface="Calibri" panose="020F0502020204030204" pitchFamily="34" charset="0"/>
              </a:rPr>
              <a:t>Aygul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FF76A7-6554-4459-8581-285D4C433C89}" type="slidenum">
              <a:rPr lang="fr-FR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068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84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sz="1200" u="none" dirty="0"/>
              <a:t>L’objectif de MesoNET est de</a:t>
            </a:r>
            <a:r>
              <a:rPr lang="fr-FR" sz="1200" u="none" baseline="0" dirty="0"/>
              <a:t> :</a:t>
            </a:r>
            <a:endParaRPr lang="fr-FR" sz="1200" u="none" dirty="0"/>
          </a:p>
          <a:p>
            <a:pPr marL="171450" indent="-171450">
              <a:buFontTx/>
              <a:buChar char="-"/>
            </a:pPr>
            <a:r>
              <a:rPr lang="fr-FR" sz="1200" u="sng" dirty="0"/>
              <a:t>structurer l’offre régionale : </a:t>
            </a:r>
            <a:r>
              <a:rPr lang="fr-FR" sz="1200" dirty="0"/>
              <a:t>Rapprocher les offres régionales qui sont aujourd’hui très</a:t>
            </a:r>
            <a:r>
              <a:rPr lang="fr-FR" sz="1200" baseline="0" dirty="0"/>
              <a:t> disparates</a:t>
            </a:r>
            <a:r>
              <a:rPr lang="fr-FR" sz="1200" dirty="0"/>
              <a:t>, les mettre en cohérence, tirer vers le haut chaque </a:t>
            </a:r>
            <a:r>
              <a:rPr lang="fr-FR" sz="1200" dirty="0" err="1"/>
              <a:t>mésocentre</a:t>
            </a:r>
            <a:r>
              <a:rPr lang="fr-FR" sz="1200" dirty="0"/>
              <a:t> en s’appuyant sur les expertises des autres</a:t>
            </a:r>
          </a:p>
          <a:p>
            <a:pPr marL="171450" indent="-171450">
              <a:buFontTx/>
              <a:buChar char="-"/>
            </a:pPr>
            <a:r>
              <a:rPr lang="fr-FR" sz="1200" u="sng" dirty="0"/>
              <a:t>Meilleur</a:t>
            </a:r>
            <a:r>
              <a:rPr lang="fr-FR" sz="1200" u="sng" baseline="0" dirty="0"/>
              <a:t> niveau technologique </a:t>
            </a:r>
            <a:r>
              <a:rPr lang="fr-FR" sz="1200" baseline="0" dirty="0"/>
              <a:t>: veille technologique (mise en œuvre d’architecture spécialisées à la bonne échelle) et </a:t>
            </a:r>
            <a:r>
              <a:rPr lang="fr-FR" sz="1200" dirty="0"/>
              <a:t>sécurité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u="sng" dirty="0"/>
              <a:t>vision européenne </a:t>
            </a:r>
            <a:r>
              <a:rPr lang="fr-FR" sz="1200" dirty="0"/>
              <a:t>: dont EOSC (</a:t>
            </a:r>
            <a:r>
              <a:rPr lang="fr-FR" sz="1200" dirty="0" err="1"/>
              <a:t>OpenScience</a:t>
            </a:r>
            <a:r>
              <a:rPr lang="fr-FR" sz="1200" dirty="0"/>
              <a:t>) et </a:t>
            </a:r>
            <a:r>
              <a:rPr lang="fr-FR" sz="1200" dirty="0" err="1"/>
              <a:t>Competence</a:t>
            </a:r>
            <a:r>
              <a:rPr lang="fr-FR" sz="1200" dirty="0"/>
              <a:t> Center </a:t>
            </a:r>
            <a:r>
              <a:rPr lang="fr-FR" sz="1200" dirty="0" err="1"/>
              <a:t>EuroHPC</a:t>
            </a:r>
            <a:r>
              <a:rPr lang="fr-FR" sz="1200" dirty="0"/>
              <a:t> (pour accompagner les entreprises)</a:t>
            </a:r>
          </a:p>
          <a:p>
            <a:pPr marL="0" marR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fr-FR" b="0" u="none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fr-FR" b="0" u="none" baseline="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fr-FR" b="0" u="sng" dirty="0">
                <a:solidFill>
                  <a:schemeClr val="accent1">
                    <a:lumMod val="50000"/>
                  </a:schemeClr>
                </a:solidFill>
              </a:rPr>
              <a:t>Avoir une action forte pour la formation</a:t>
            </a:r>
          </a:p>
          <a:p>
            <a:pPr marL="457200" lvl="1" indent="0" algn="just">
              <a:buFont typeface="Wingdings" pitchFamily="2" charset="2"/>
              <a:buNone/>
            </a:pP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Constat partagé: Manque de compétences dans le secteur de la simulation numérique (HPC, IA, Quantique, 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Big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 data, bi-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scientists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marL="457200" lvl="1" indent="0" algn="just">
              <a:buFont typeface="Wingdings" pitchFamily="2" charset="2"/>
              <a:buNone/>
            </a:pP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On peut pas laisser des étudiants s’entraîner sur une machine de production pour les chercheurs</a:t>
            </a:r>
          </a:p>
          <a:p>
            <a:pPr marL="457200" lvl="1" indent="0" algn="just">
              <a:buFont typeface="Wingdings" pitchFamily="2" charset="2"/>
              <a:buNone/>
            </a:pP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&gt; Acquisition d’un calculateur, placé hors zone ZRR (sécurité), dédié en partie à la formation (enseignants, étudiants)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472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Matthieu Marquillie, responsable du </a:t>
            </a:r>
            <a:r>
              <a:rPr lang="fr-FR" sz="2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Mésocentre</a:t>
            </a: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l’Université de Lille</a:t>
            </a:r>
            <a:endParaRPr lang="fr-FR" sz="2000" dirty="0"/>
          </a:p>
          <a:p>
            <a:endParaRPr lang="fr-FR" sz="2000" b="0" strike="noStrike" spc="-1" dirty="0">
              <a:latin typeface="Arial"/>
            </a:endParaRP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/>
              <a:t>Ensemble opérationnel en 2023</a:t>
            </a:r>
          </a:p>
          <a:p>
            <a:endParaRPr lang="fr-FR" sz="2000" b="0" strike="noStrike" spc="-1" dirty="0">
              <a:latin typeface="Arial"/>
            </a:endParaRPr>
          </a:p>
        </p:txBody>
      </p:sp>
      <p:sp>
        <p:nvSpPr>
          <p:cNvPr id="96" name="Espace réservé du numéro de diapositiv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E265A08-78C3-40C2-A0BC-743F5BA59A3A}" type="slidenum">
              <a:rPr lang="fr-FR" sz="1200" b="0" strike="noStrike" spc="-1">
                <a:latin typeface="Times New Roman"/>
              </a:rPr>
              <a:t>24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42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383000" y="-11796713"/>
            <a:ext cx="20969288" cy="11796713"/>
          </a:xfrm>
          <a:prstGeom prst="rect">
            <a:avLst/>
          </a:prstGeom>
        </p:spPr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Matthieu Marquillie, responsable du Mésocentre de l’Université de Lille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+mn-ea"/>
              </a:rPr>
              <a:t>Ensemble opérationnel en 2023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0985621-DCE9-4F99-AF05-554D28DF0CF8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25</a:t>
            </a:fld>
            <a:endParaRPr lang="fr-FR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297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Matthieu Marquillie, responsable du Mésocentre de l’Université de Lille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+mn-ea"/>
              </a:rPr>
              <a:t>Ensemble opérationnel en 2023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Espace réservé du numéro de diapositiv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9D59BF6-D97E-452F-85C4-BF581FBE19D6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26</a:t>
            </a:fld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420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Matthieu Marquillie, responsable du Mésocentre de l’Université de Lille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+mn-ea"/>
              </a:rPr>
              <a:t>Ensemble opérationnel en 2023</a:t>
            </a: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Espace réservé du numéro de diapositiv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7330F77-C44F-45DF-945F-52E6A82AEA94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27</a:t>
            </a:fld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8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dirty="0"/>
              <a:t>Mais il y a 2</a:t>
            </a:r>
            <a:r>
              <a:rPr lang="fr-FR" baseline="0" dirty="0"/>
              <a:t> étapes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aseline="0" dirty="0"/>
              <a:t>À court terme, la création d’une infra de calcul de type </a:t>
            </a:r>
            <a:r>
              <a:rPr lang="fr-FR" baseline="0" dirty="0" err="1"/>
              <a:t>mésocentre</a:t>
            </a:r>
            <a:endParaRPr lang="fr-FR" baseline="0" dirty="0"/>
          </a:p>
          <a:p>
            <a:pPr marL="457200" lvl="1" indent="0">
              <a:buFontTx/>
              <a:buNone/>
            </a:pPr>
            <a:r>
              <a:rPr lang="fr-FR" baseline="0" dirty="0"/>
              <a:t>On se concentre actuellement sur cette première partie, c’est le sens de la phase d’investissement. </a:t>
            </a:r>
          </a:p>
          <a:p>
            <a:pPr marL="457200" lvl="1" indent="0">
              <a:buFontTx/>
              <a:buNone/>
            </a:pPr>
            <a:r>
              <a:rPr lang="fr-FR" baseline="0" dirty="0"/>
              <a:t>Qui est fonctionnelle depuis fin 2021</a:t>
            </a:r>
          </a:p>
          <a:p>
            <a:pPr marL="457200" lvl="1" indent="0">
              <a:buFontTx/>
              <a:buNone/>
            </a:pPr>
            <a:r>
              <a:rPr lang="fr-FR" baseline="0" dirty="0"/>
              <a:t>Tout en sachant qu’on structure quelque chose de pérenne.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aseline="0" dirty="0"/>
              <a:t>Puis de créer une </a:t>
            </a:r>
            <a:r>
              <a:rPr lang="fr-FR" dirty="0"/>
              <a:t>IR identifiée dans la stratégie</a:t>
            </a:r>
            <a:r>
              <a:rPr lang="fr-FR" baseline="0" dirty="0"/>
              <a:t> nationale des Infrastructures de recherche.</a:t>
            </a:r>
          </a:p>
          <a:p>
            <a:pPr marL="628650" lvl="1" indent="-171450">
              <a:buFontTx/>
              <a:buChar char="-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01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/>
              <a:t>Le point central, la</a:t>
            </a:r>
            <a:r>
              <a:rPr lang="fr-FR" u="sng" baseline="0" dirty="0"/>
              <a:t> partie visible de </a:t>
            </a:r>
            <a:r>
              <a:rPr lang="fr-FR" u="sng" baseline="0" dirty="0" err="1"/>
              <a:t>MesoNET</a:t>
            </a:r>
            <a:r>
              <a:rPr lang="fr-FR" u="sng" baseline="0" dirty="0"/>
              <a:t>, c’est le </a:t>
            </a:r>
            <a:r>
              <a:rPr lang="fr-FR" u="sng" dirty="0"/>
              <a:t>Portail :</a:t>
            </a:r>
            <a:r>
              <a:rPr lang="fr-FR" u="none" dirty="0"/>
              <a:t>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      </a:t>
            </a:r>
            <a:r>
              <a:rPr lang="fr-FR" u="none" dirty="0"/>
              <a:t>Un GT est en train de définir quelles sont les fonctionnalités attendues d’un portail,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dirty="0"/>
              <a:t>      toute</a:t>
            </a:r>
            <a:r>
              <a:rPr lang="fr-FR" u="none" baseline="0" dirty="0"/>
              <a:t> la partie SI recherche (projets, recherches, allocations, utilisation) en lien avec d’autres portail, dont celui des centres nationaux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dirty="0"/>
              <a:t>      </a:t>
            </a:r>
            <a:r>
              <a:rPr lang="fr-FR" u="none" baseline="0" dirty="0"/>
              <a:t>toute la partie Accès aux machines et aux données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	si l’on parle d’authentification, la difficulté est que l’on s’adresse à des chercheurs + étudiants + industriels </a:t>
            </a:r>
            <a:endParaRPr lang="fr-FR" u="none" dirty="0"/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      Par ailleurs, </a:t>
            </a:r>
            <a:r>
              <a:rPr lang="fr-FR" u="none" dirty="0"/>
              <a:t>le portail</a:t>
            </a:r>
            <a:r>
              <a:rPr lang="fr-FR" u="none" baseline="0" dirty="0"/>
              <a:t> va offrir les service pour adresser les aspects </a:t>
            </a:r>
            <a:r>
              <a:rPr lang="fr-FR" dirty="0"/>
              <a:t>Open Science et reproductibilité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      Le portail, c’est</a:t>
            </a:r>
            <a:r>
              <a:rPr lang="fr-FR" baseline="0" dirty="0"/>
              <a:t> aussi le lieu ou les utilisateurs vont pouvoir interagir avec les experts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07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/>
              <a:t>Support mutualisé :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     parmi les partenaires, il y a l’engagement de recruter, pour le projet, et de pérenniser ensuite </a:t>
            </a:r>
            <a:r>
              <a:rPr lang="fr-FR" u="none" dirty="0"/>
              <a:t>7 postes </a:t>
            </a:r>
            <a:r>
              <a:rPr lang="fr-FR" u="none" baseline="0" dirty="0"/>
              <a:t>RH au service de la communauté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none" baseline="0" dirty="0"/>
              <a:t>    ceci permet </a:t>
            </a:r>
            <a:r>
              <a:rPr lang="fr-FR" baseline="0" dirty="0"/>
              <a:t>de</a:t>
            </a:r>
            <a:r>
              <a:rPr lang="fr-FR" dirty="0"/>
              <a:t> mobiliser des</a:t>
            </a:r>
            <a:r>
              <a:rPr lang="fr-FR" baseline="0" dirty="0"/>
              <a:t> moyens humains pour du support de haut niveau, (c’est le besoin)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             des experts IA, GPU, CPU, MPI, </a:t>
            </a:r>
            <a:r>
              <a:rPr lang="fr-FR" baseline="0" dirty="0" err="1"/>
              <a:t>etc</a:t>
            </a:r>
            <a:r>
              <a:rPr lang="fr-FR" baseline="0" dirty="0"/>
              <a:t> ….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     </a:t>
            </a:r>
          </a:p>
          <a:p>
            <a:r>
              <a:rPr lang="fr-FR" baseline="0" dirty="0"/>
              <a:t>en s’appuyant sur les moyens locaux existants en charge du maintien opérationnel des ressources </a:t>
            </a:r>
          </a:p>
          <a:p>
            <a:endParaRPr lang="fr-FR" i="1" dirty="0"/>
          </a:p>
          <a:p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49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baseline="0" dirty="0"/>
              <a:t>Le projet adresse aussi des besoin de </a:t>
            </a:r>
          </a:p>
          <a:p>
            <a:endParaRPr lang="fr-FR" u="none" baseline="0" dirty="0"/>
          </a:p>
          <a:p>
            <a:r>
              <a:rPr lang="fr-FR" u="sng" dirty="0"/>
              <a:t>D’accompagnement</a:t>
            </a:r>
            <a:r>
              <a:rPr lang="fr-FR" u="sng" baseline="0" dirty="0"/>
              <a:t> Sécurité et Réseau </a:t>
            </a:r>
            <a:r>
              <a:rPr lang="fr-FR" u="sng" dirty="0"/>
              <a:t>des </a:t>
            </a:r>
            <a:r>
              <a:rPr lang="fr-FR" u="sng" dirty="0" err="1"/>
              <a:t>mésocentres</a:t>
            </a:r>
            <a:r>
              <a:rPr lang="fr-FR" u="sng" dirty="0"/>
              <a:t> via une mise à niveau:</a:t>
            </a:r>
            <a:r>
              <a:rPr lang="fr-FR" dirty="0"/>
              <a:t> </a:t>
            </a:r>
          </a:p>
          <a:p>
            <a:r>
              <a:rPr lang="fr-FR" dirty="0"/>
              <a:t>	En lien avec les</a:t>
            </a:r>
            <a:r>
              <a:rPr lang="fr-FR" baseline="0" dirty="0"/>
              <a:t> CPER, le but est d’a</a:t>
            </a:r>
            <a:r>
              <a:rPr lang="fr-FR" dirty="0"/>
              <a:t>ccompagner l’ensemble des partenaires, pour des accès Réseau, adaptation</a:t>
            </a:r>
            <a:r>
              <a:rPr lang="fr-FR" baseline="0" dirty="0"/>
              <a:t> de </a:t>
            </a:r>
            <a:r>
              <a:rPr lang="fr-FR" dirty="0"/>
              <a:t>DC, briques de Visu, et pourquoi</a:t>
            </a:r>
            <a:r>
              <a:rPr lang="fr-FR" baseline="0" dirty="0"/>
              <a:t> pas du </a:t>
            </a:r>
            <a:r>
              <a:rPr lang="fr-FR" dirty="0"/>
              <a:t>Calcul</a:t>
            </a:r>
          </a:p>
          <a:p>
            <a:r>
              <a:rPr lang="fr-FR" dirty="0"/>
              <a:t>	Un</a:t>
            </a:r>
            <a:r>
              <a:rPr lang="fr-FR" baseline="0" dirty="0"/>
              <a:t> axe fort autour de la sécurité (13 sites qui vont avoir une démarche d’audit sécurité)</a:t>
            </a:r>
          </a:p>
          <a:p>
            <a:r>
              <a:rPr lang="fr-FR" baseline="0" dirty="0"/>
              <a:t>	Encore plus important avec les homologations qui s’imposent maintenant à l’EST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56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baseline="0" dirty="0"/>
              <a:t>La colonne vertébrale du projet, c’est la </a:t>
            </a:r>
          </a:p>
          <a:p>
            <a:endParaRPr lang="fr-FR" u="none" baseline="0" dirty="0"/>
          </a:p>
          <a:p>
            <a:r>
              <a:rPr lang="fr-FR" u="sng" baseline="0" dirty="0"/>
              <a:t>Fédération de stockage :</a:t>
            </a:r>
            <a:r>
              <a:rPr lang="fr-FR" u="none" baseline="0" dirty="0"/>
              <a:t> </a:t>
            </a:r>
          </a:p>
          <a:p>
            <a:r>
              <a:rPr lang="fr-FR" u="none" baseline="0" dirty="0"/>
              <a:t>       répartie sur au moins 14 sites (dans toutes les régions)</a:t>
            </a:r>
          </a:p>
          <a:p>
            <a:r>
              <a:rPr lang="fr-FR" u="none" baseline="0" dirty="0"/>
              <a:t>Le besoin est que les données soient disponibles là ou elles sont nécessaires :</a:t>
            </a:r>
          </a:p>
          <a:p>
            <a:r>
              <a:rPr lang="fr-FR" u="none" baseline="0" dirty="0"/>
              <a:t>	dans les labo,</a:t>
            </a:r>
          </a:p>
          <a:p>
            <a:r>
              <a:rPr lang="fr-FR" u="none" baseline="0" dirty="0"/>
              <a:t>	les </a:t>
            </a:r>
            <a:r>
              <a:rPr lang="fr-FR" u="none" baseline="0" dirty="0" err="1"/>
              <a:t>mésocentres</a:t>
            </a:r>
            <a:r>
              <a:rPr lang="fr-FR" u="none" baseline="0" dirty="0"/>
              <a:t>,</a:t>
            </a:r>
          </a:p>
          <a:p>
            <a:r>
              <a:rPr lang="fr-FR" u="none" baseline="0" dirty="0"/>
              <a:t>	</a:t>
            </a:r>
            <a:r>
              <a:rPr lang="fr-FR" u="none" baseline="0" dirty="0" err="1"/>
              <a:t>MesoNET</a:t>
            </a:r>
            <a:r>
              <a:rPr lang="fr-FR" u="none" baseline="0" dirty="0"/>
              <a:t>, </a:t>
            </a:r>
          </a:p>
          <a:p>
            <a:r>
              <a:rPr lang="fr-FR" u="none" baseline="0" dirty="0"/>
              <a:t>	jusqu’aux centres nationaux</a:t>
            </a:r>
          </a:p>
          <a:p>
            <a:endParaRPr lang="fr-FR" u="none" baseline="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69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Au cœur de l’infra, on retrouve les machines,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Et qui sont structurées en 2 parties :</a:t>
            </a:r>
          </a:p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Les machines code-formation</a:t>
            </a:r>
          </a:p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Les</a:t>
            </a:r>
            <a:r>
              <a:rPr lang="fr-FR" baseline="0" dirty="0"/>
              <a:t> architectures spécialisées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713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sng" baseline="0" dirty="0"/>
              <a:t>Machine Architectures spécialisés :</a:t>
            </a:r>
            <a:r>
              <a:rPr lang="fr-FR" u="none" baseline="0" dirty="0"/>
              <a:t> </a:t>
            </a:r>
          </a:p>
          <a:p>
            <a:endParaRPr lang="fr-FR" u="none" baseline="0" dirty="0"/>
          </a:p>
          <a:p>
            <a:pPr marL="0" indent="0">
              <a:lnSpc>
                <a:spcPct val="120000"/>
              </a:lnSpc>
              <a:buNone/>
            </a:pPr>
            <a:r>
              <a:rPr lang="fr-FR" b="1" dirty="0"/>
              <a:t>OBJECTIF :</a:t>
            </a:r>
          </a:p>
          <a:p>
            <a:pPr>
              <a:lnSpc>
                <a:spcPct val="120000"/>
              </a:lnSpc>
            </a:pPr>
            <a:r>
              <a:rPr lang="fr-FR" dirty="0"/>
              <a:t>Mutualiser et Coordonner l'activité de veille &amp; expérimentation technologique (existe </a:t>
            </a:r>
            <a:r>
              <a:rPr lang="fr-FR" baseline="0" dirty="0"/>
              <a:t>au sein des </a:t>
            </a:r>
            <a:r>
              <a:rPr lang="fr-FR" baseline="0" dirty="0" err="1"/>
              <a:t>mésocentres</a:t>
            </a:r>
            <a:r>
              <a:rPr lang="fr-FR" baseline="0" dirty="0"/>
              <a:t>, et des centre nationaux, via </a:t>
            </a:r>
            <a:r>
              <a:rPr lang="fr-FR" dirty="0"/>
              <a:t>GENCI)</a:t>
            </a:r>
          </a:p>
          <a:p>
            <a:pPr>
              <a:lnSpc>
                <a:spcPct val="120000"/>
              </a:lnSpc>
            </a:pPr>
            <a:r>
              <a:rPr lang="fr-FR" dirty="0"/>
              <a:t>Matériels (architecture des</a:t>
            </a:r>
            <a:r>
              <a:rPr lang="fr-FR" baseline="0" dirty="0"/>
              <a:t> unités de calcul)</a:t>
            </a:r>
            <a:r>
              <a:rPr lang="fr-FR" dirty="0"/>
              <a:t>, piles logiciels,</a:t>
            </a:r>
            <a:r>
              <a:rPr lang="fr-FR" baseline="0" dirty="0"/>
              <a:t> </a:t>
            </a:r>
            <a:r>
              <a:rPr lang="fr-FR" dirty="0"/>
              <a:t>applications et l’accompagnement</a:t>
            </a:r>
            <a:r>
              <a:rPr lang="fr-FR" baseline="0" dirty="0"/>
              <a:t> de la part des fournisseurs de technologiques</a:t>
            </a:r>
            <a:endParaRPr lang="fr-FR" dirty="0"/>
          </a:p>
          <a:p>
            <a:pPr marL="0" indent="0">
              <a:lnSpc>
                <a:spcPct val="120000"/>
              </a:lnSpc>
              <a:buNone/>
            </a:pPr>
            <a:endParaRPr lang="fr-FR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b="0" dirty="0"/>
              <a:t>Machines</a:t>
            </a:r>
            <a:r>
              <a:rPr lang="fr-FR" b="1" dirty="0"/>
              <a:t> </a:t>
            </a:r>
            <a:r>
              <a:rPr lang="fr-FR" dirty="0"/>
              <a:t>ouverte à tous les partenaires et chercheurs du réseau. </a:t>
            </a:r>
          </a:p>
          <a:p>
            <a:pPr>
              <a:lnSpc>
                <a:spcPct val="120000"/>
              </a:lnSpc>
            </a:pPr>
            <a:r>
              <a:rPr lang="fr-FR" dirty="0"/>
              <a:t>Expérimenter et de préparer des codes vers des architectures de processeurs nouvelles et spécifiques, </a:t>
            </a:r>
          </a:p>
          <a:p>
            <a:pPr>
              <a:lnSpc>
                <a:spcPct val="120000"/>
              </a:lnSpc>
            </a:pPr>
            <a:r>
              <a:rPr lang="fr-FR" dirty="0"/>
              <a:t>    à différents niveaux de maturité. </a:t>
            </a:r>
          </a:p>
          <a:p>
            <a:pPr>
              <a:lnSpc>
                <a:spcPct val="120000"/>
              </a:lnSpc>
            </a:pPr>
            <a:r>
              <a:rPr lang="fr-FR" dirty="0"/>
              <a:t>    et qui seront potentiellement</a:t>
            </a:r>
            <a:r>
              <a:rPr lang="fr-FR" baseline="0" dirty="0"/>
              <a:t> les architectures de demain.</a:t>
            </a:r>
          </a:p>
          <a:p>
            <a:pPr>
              <a:lnSpc>
                <a:spcPct val="120000"/>
              </a:lnSpc>
            </a:pPr>
            <a:r>
              <a:rPr lang="fr-FR" baseline="0" dirty="0"/>
              <a:t>    et la mission des </a:t>
            </a:r>
            <a:r>
              <a:rPr lang="fr-FR" baseline="0" dirty="0" err="1"/>
              <a:t>mésocentres</a:t>
            </a:r>
            <a:r>
              <a:rPr lang="fr-FR" baseline="0" dirty="0"/>
              <a:t> est d’anticiper l’arrivée de ces architectures, d’accompagnant les utilisateurs,</a:t>
            </a:r>
          </a:p>
          <a:p>
            <a:pPr>
              <a:lnSpc>
                <a:spcPct val="120000"/>
              </a:lnSpc>
            </a:pPr>
            <a:r>
              <a:rPr lang="fr-FR" baseline="0" dirty="0"/>
              <a:t>    mettre ces architectures à la disposition des chercheurs à la bonne échelle en terme de nombre de nœuds, en terme d'InterConnect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F76A7-6554-4459-8581-285D4C433C8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39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8B868A43-D009-1843-9D95-A5A40E381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665" y="101600"/>
            <a:ext cx="4667603" cy="66294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A87ADBA-4A63-4747-8B96-066983113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341352"/>
            <a:ext cx="2752089" cy="759869"/>
          </a:xfrm>
          <a:prstGeom prst="rect">
            <a:avLst/>
          </a:prstGeom>
        </p:spPr>
      </p:pic>
      <p:sp>
        <p:nvSpPr>
          <p:cNvPr id="27" name="AutoShape 5">
            <a:extLst>
              <a:ext uri="{FF2B5EF4-FFF2-40B4-BE49-F238E27FC236}">
                <a16:creationId xmlns:a16="http://schemas.microsoft.com/office/drawing/2014/main" id="{405F5B8E-CBBD-454E-BD5C-3DD5B37046EC}"/>
              </a:ext>
            </a:extLst>
          </p:cNvPr>
          <p:cNvSpPr/>
          <p:nvPr userDrawn="1"/>
        </p:nvSpPr>
        <p:spPr>
          <a:xfrm>
            <a:off x="0" y="6736296"/>
            <a:ext cx="12192000" cy="121704"/>
          </a:xfrm>
          <a:prstGeom prst="rect">
            <a:avLst/>
          </a:prstGeom>
          <a:solidFill>
            <a:srgbClr val="B31E5E"/>
          </a:solidFill>
        </p:spPr>
        <p:txBody>
          <a:bodyPr/>
          <a:lstStyle/>
          <a:p>
            <a:endParaRPr lang="fr-FR" sz="1200" dirty="0"/>
          </a:p>
        </p:txBody>
      </p:sp>
      <p:sp>
        <p:nvSpPr>
          <p:cNvPr id="39" name="Espace réservé du texte 33">
            <a:extLst>
              <a:ext uri="{FF2B5EF4-FFF2-40B4-BE49-F238E27FC236}">
                <a16:creationId xmlns:a16="http://schemas.microsoft.com/office/drawing/2014/main" id="{35D04575-B46F-6F4F-A48D-F635D35BD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87193"/>
            <a:ext cx="12192000" cy="10778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334" b="1" i="0" baseline="0">
                <a:solidFill>
                  <a:srgbClr val="477CBD"/>
                </a:solidFill>
                <a:latin typeface="Calibri" panose="020F0502020204030204" pitchFamily="34" charset="0"/>
              </a:defRPr>
            </a:lvl1pPr>
            <a:lvl2pPr marL="304815" indent="0" algn="ctr">
              <a:lnSpc>
                <a:spcPct val="250000"/>
              </a:lnSpc>
              <a:buNone/>
              <a:defRPr sz="2533" baseline="0"/>
            </a:lvl2pPr>
          </a:lstStyle>
          <a:p>
            <a:pPr lvl="0"/>
            <a:r>
              <a:rPr lang="fr-FR" dirty="0"/>
              <a:t>Titre de Présentation</a:t>
            </a:r>
          </a:p>
        </p:txBody>
      </p:sp>
      <p:sp>
        <p:nvSpPr>
          <p:cNvPr id="40" name="Espace réservé du texte 37">
            <a:extLst>
              <a:ext uri="{FF2B5EF4-FFF2-40B4-BE49-F238E27FC236}">
                <a16:creationId xmlns:a16="http://schemas.microsoft.com/office/drawing/2014/main" id="{BA166A6D-5214-5843-A85C-BDCCAD5AC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977165"/>
            <a:ext cx="12192000" cy="14202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33" baseline="0">
                <a:latin typeface="Calibri" panose="020F0502020204030204" pitchFamily="34" charset="0"/>
              </a:defRPr>
            </a:lvl1pPr>
            <a:lvl2pPr>
              <a:defRPr sz="2533" baseline="0">
                <a:latin typeface="Calibri" panose="020F0502020204030204" pitchFamily="34" charset="0"/>
              </a:defRPr>
            </a:lvl2pPr>
            <a:lvl3pPr>
              <a:defRPr sz="2533" baseline="0">
                <a:latin typeface="Calibri" panose="020F0502020204030204" pitchFamily="34" charset="0"/>
              </a:defRPr>
            </a:lvl3pPr>
            <a:lvl4pPr>
              <a:defRPr sz="2533" baseline="0">
                <a:latin typeface="Calibri" panose="020F0502020204030204" pitchFamily="34" charset="0"/>
              </a:defRPr>
            </a:lvl4pPr>
            <a:lvl5pPr>
              <a:defRPr sz="2533"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Ajouter une brève description ici</a:t>
            </a:r>
          </a:p>
        </p:txBody>
      </p:sp>
    </p:spTree>
    <p:extLst>
      <p:ext uri="{BB962C8B-B14F-4D97-AF65-F5344CB8AC3E}">
        <p14:creationId xmlns:p14="http://schemas.microsoft.com/office/powerpoint/2010/main" val="344763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rgbClr val="E75384"/>
                </a:solidFill>
              </a:defRPr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4">
              <a:defRPr/>
            </a:pPr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924339" y="1083090"/>
            <a:ext cx="11267661" cy="41654"/>
          </a:xfrm>
          <a:prstGeom prst="line">
            <a:avLst/>
          </a:prstGeom>
          <a:ln w="28575">
            <a:solidFill>
              <a:srgbClr val="E753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3448"/>
            <a:ext cx="3168352" cy="990110"/>
          </a:xfrm>
          <a:prstGeom prst="rect">
            <a:avLst/>
          </a:prstGeom>
        </p:spPr>
      </p:pic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22135"/>
      </p:ext>
    </p:extLst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‹N°›</a:t>
            </a:fld>
            <a:endParaRPr lang="en-US"/>
          </a:p>
        </p:txBody>
      </p:sp>
    </p:spTree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4">
              <a:defRPr/>
            </a:pPr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fr-FR"/>
              <a:t>18/10/2023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fr-FR" smtClean="0"/>
              <a:pPr>
                <a:defRPr/>
              </a:pPr>
              <a:t>‹N°›</a:t>
            </a:fld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XXX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5" Type="http://schemas.openxmlformats.org/officeDocument/2006/relationships/image" Target="../media/image26.emf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2.emf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6.emf"/><Relationship Id="rId23" Type="http://schemas.openxmlformats.org/officeDocument/2006/relationships/image" Target="../media/image24.jpeg"/><Relationship Id="rId10" Type="http://schemas.openxmlformats.org/officeDocument/2006/relationships/package" Target="../embeddings/Document_Microsoft_Word.docx"/><Relationship Id="rId19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sonet.fr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sonet.fr/documentation" TargetMode="External"/><Relationship Id="rId5" Type="http://schemas.openxmlformats.org/officeDocument/2006/relationships/hyperlink" Target="https://acces.mesonet.fr/" TargetMode="External"/><Relationship Id="rId4" Type="http://schemas.openxmlformats.org/officeDocument/2006/relationships/hyperlink" Target="https://iam.mesonet.f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openxmlformats.org/officeDocument/2006/relationships/image" Target="../media/image27.emf"/><Relationship Id="rId3" Type="http://schemas.openxmlformats.org/officeDocument/2006/relationships/image" Target="../media/image28.png"/><Relationship Id="rId21" Type="http://schemas.openxmlformats.org/officeDocument/2006/relationships/package" Target="../embeddings/Document_Microsoft_Word1.docx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5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11.jp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6.jpeg"/><Relationship Id="rId24" Type="http://schemas.openxmlformats.org/officeDocument/2006/relationships/image" Target="../media/image16.emf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23" Type="http://schemas.openxmlformats.org/officeDocument/2006/relationships/image" Target="../media/image13.jpg"/><Relationship Id="rId28" Type="http://schemas.openxmlformats.org/officeDocument/2006/relationships/image" Target="../media/image15.svg"/><Relationship Id="rId10" Type="http://schemas.openxmlformats.org/officeDocument/2006/relationships/image" Target="../media/image19.png"/><Relationship Id="rId19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jpeg"/><Relationship Id="rId22" Type="http://schemas.openxmlformats.org/officeDocument/2006/relationships/image" Target="../media/image12.emf"/><Relationship Id="rId27" Type="http://schemas.openxmlformats.org/officeDocument/2006/relationships/image" Target="../media/image14.png"/><Relationship Id="rId30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48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38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26" Type="http://schemas.openxmlformats.org/officeDocument/2006/relationships/image" Target="../media/image17.png"/><Relationship Id="rId3" Type="http://schemas.openxmlformats.org/officeDocument/2006/relationships/image" Target="../media/image5.png"/><Relationship Id="rId21" Type="http://schemas.openxmlformats.org/officeDocument/2006/relationships/image" Target="../media/image24.jpeg"/><Relationship Id="rId7" Type="http://schemas.openxmlformats.org/officeDocument/2006/relationships/image" Target="../media/image9.png"/><Relationship Id="rId12" Type="http://schemas.openxmlformats.org/officeDocument/2006/relationships/image" Target="../media/image13.jpg"/><Relationship Id="rId17" Type="http://schemas.openxmlformats.org/officeDocument/2006/relationships/image" Target="../media/image20.png"/><Relationship Id="rId25" Type="http://schemas.openxmlformats.org/officeDocument/2006/relationships/image" Target="../media/image27.emf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emf"/><Relationship Id="rId24" Type="http://schemas.openxmlformats.org/officeDocument/2006/relationships/image" Target="../media/image26.emf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16.emf"/><Relationship Id="rId28" Type="http://schemas.openxmlformats.org/officeDocument/2006/relationships/image" Target="../media/image56.png"/><Relationship Id="rId10" Type="http://schemas.openxmlformats.org/officeDocument/2006/relationships/package" Target="../embeddings/Document_Microsoft_Word2.docx"/><Relationship Id="rId19" Type="http://schemas.openxmlformats.org/officeDocument/2006/relationships/image" Target="../media/image22.png"/><Relationship Id="rId31" Type="http://schemas.openxmlformats.org/officeDocument/2006/relationships/hyperlink" Target="https://www.mesonet.fr/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5.svg"/><Relationship Id="rId22" Type="http://schemas.openxmlformats.org/officeDocument/2006/relationships/image" Target="../media/image25.png"/><Relationship Id="rId27" Type="http://schemas.openxmlformats.org/officeDocument/2006/relationships/image" Target="../media/image55.png"/><Relationship Id="rId30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EADCD07-FF47-5F48-9647-1F20FCAB4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87193"/>
            <a:ext cx="4007768" cy="1077845"/>
          </a:xfrm>
        </p:spPr>
        <p:txBody>
          <a:bodyPr/>
          <a:lstStyle/>
          <a:p>
            <a:r>
              <a:rPr lang="fr-FR" dirty="0"/>
              <a:t>MesoNET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53338E-FBDC-FF4C-AC9A-11C5991A8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024" y="3800236"/>
            <a:ext cx="3575720" cy="1420283"/>
          </a:xfrm>
        </p:spPr>
        <p:txBody>
          <a:bodyPr>
            <a:normAutofit/>
          </a:bodyPr>
          <a:lstStyle/>
          <a:p>
            <a:r>
              <a:rPr lang="fr-FR" sz="2800" dirty="0"/>
              <a:t>Structuration nationale des mésocentres de Calcul et de Données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F068D9-DF4D-C34A-8156-2E7B7FA4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374" y="3938861"/>
            <a:ext cx="677232" cy="2945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DD00FA-F721-E648-B1E7-EA2BB03A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079" y="4373919"/>
            <a:ext cx="693267" cy="4018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E35E2B-B32D-EE48-885F-E3701E1C1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79" y="3367677"/>
            <a:ext cx="642423" cy="39172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367398" y="2886493"/>
            <a:ext cx="1066629" cy="551122"/>
            <a:chOff x="823424" y="4095470"/>
            <a:chExt cx="1066629" cy="55112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328FD1B-DB4F-5544-A232-BB09CCB56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040" y="4095470"/>
              <a:ext cx="640616" cy="40480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D43A442-CBD8-1B46-83CD-2BF38C295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725" b="27042"/>
            <a:stretch/>
          </p:blipFill>
          <p:spPr>
            <a:xfrm>
              <a:off x="823424" y="4491954"/>
              <a:ext cx="1066629" cy="154638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F9E9BFC-5A0D-C64A-95CC-774E1C56D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912" y="980728"/>
            <a:ext cx="2490246" cy="9244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FE0641-8510-534D-B370-34433F088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7264" y="2200980"/>
            <a:ext cx="506896" cy="4749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E21EA8-3B3F-B14C-B35F-A47E5F3B2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3335" y="3649665"/>
            <a:ext cx="994754" cy="512204"/>
          </a:xfrm>
          <a:prstGeom prst="rect">
            <a:avLst/>
          </a:prstGeom>
        </p:spPr>
      </p:pic>
      <p:graphicFrame>
        <p:nvGraphicFramePr>
          <p:cNvPr id="13" name="Objet 12">
            <a:extLst>
              <a:ext uri="{FF2B5EF4-FFF2-40B4-BE49-F238E27FC236}">
                <a16:creationId xmlns:a16="http://schemas.microsoft.com/office/drawing/2014/main" id="{643C8F33-7BEE-A44F-908F-224CB16EB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50786"/>
              </p:ext>
            </p:extLst>
          </p:nvPr>
        </p:nvGraphicFramePr>
        <p:xfrm>
          <a:off x="7179949" y="2225546"/>
          <a:ext cx="764082" cy="425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765800" imgH="3213100" progId="Word.Document.12">
                  <p:embed/>
                </p:oleObj>
              </mc:Choice>
              <mc:Fallback>
                <p:oleObj name="Document" r:id="rId10" imgW="5765800" imgH="3213100" progId="Word.Document.12">
                  <p:embed/>
                  <p:pic>
                    <p:nvPicPr>
                      <p:cNvPr id="38" name="Objet 37">
                        <a:extLst>
                          <a:ext uri="{FF2B5EF4-FFF2-40B4-BE49-F238E27FC236}">
                            <a16:creationId xmlns:a16="http://schemas.microsoft.com/office/drawing/2014/main" id="{643C8F33-7BEE-A44F-908F-224CB16EB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79949" y="2225546"/>
                        <a:ext cx="764082" cy="425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ADF6B8F3-0D05-4A4F-9F46-6697CF03EA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4715" y="4412905"/>
            <a:ext cx="814550" cy="350042"/>
          </a:xfrm>
          <a:prstGeom prst="rect">
            <a:avLst/>
          </a:prstGeom>
        </p:spPr>
      </p:pic>
      <p:pic>
        <p:nvPicPr>
          <p:cNvPr id="15" name="Graphique 152">
            <a:extLst>
              <a:ext uri="{FF2B5EF4-FFF2-40B4-BE49-F238E27FC236}">
                <a16:creationId xmlns:a16="http://schemas.microsoft.com/office/drawing/2014/main" id="{D999BA8D-E73A-7F47-BA78-EDD26EADA9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43912" y="4987829"/>
            <a:ext cx="713601" cy="1850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5FA1FA3-9D41-A343-8F77-452D8809E0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7668" y="4942412"/>
            <a:ext cx="948644" cy="3212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82" y="2862852"/>
            <a:ext cx="1092629" cy="318053"/>
          </a:xfrm>
          <a:prstGeom prst="rect">
            <a:avLst/>
          </a:prstGeom>
        </p:spPr>
      </p:pic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9481298" y="617885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fr-FR" dirty="0"/>
              <a:t>JUG – 19/10/2023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75518CB-7C1D-1A41-99EC-DCC71AD526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3353" y="4124173"/>
            <a:ext cx="606987" cy="4817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059B0F-7006-734B-A0BB-C480C48A84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0113" y="3519269"/>
            <a:ext cx="662012" cy="4686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E752B2-3602-C64C-A044-58DDBE5F0C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70567" y="4796742"/>
            <a:ext cx="792559" cy="49395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D889D7-216F-A046-B826-BBA377A684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5573" y="4326675"/>
            <a:ext cx="871092" cy="20145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7988909-0AF1-1D43-BB9C-B5D1A6F6FD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5975" y="4866918"/>
            <a:ext cx="1010288" cy="3536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6F3776E-AFB7-3F44-B7EC-0D6C978557C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8876" t="27845" r="17836" b="25571"/>
          <a:stretch/>
        </p:blipFill>
        <p:spPr>
          <a:xfrm>
            <a:off x="10565085" y="3564008"/>
            <a:ext cx="1003523" cy="36933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FC54AEA-6BA4-F345-AB55-5EC41E6EBA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64732" y="2768947"/>
            <a:ext cx="604228" cy="60422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CFF5350-6912-B14E-9D7D-0A5F932F10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19373" y="2225546"/>
            <a:ext cx="694946" cy="3525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33FF3FF-6FCA-D348-8C04-74E09186DB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10594" y="2232493"/>
            <a:ext cx="661050" cy="33867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9D9F8E2-71A0-D944-8C05-186534BCF40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30260" y="2909959"/>
            <a:ext cx="621719" cy="2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sp>
        <p:nvSpPr>
          <p:cNvPr id="79" name="Rectangle à coins arrondis 78"/>
          <p:cNvSpPr/>
          <p:nvPr/>
        </p:nvSpPr>
        <p:spPr>
          <a:xfrm>
            <a:off x="7528331" y="2778613"/>
            <a:ext cx="4039903" cy="2389362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E2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6787563" y="2500769"/>
            <a:ext cx="4801938" cy="703381"/>
          </a:xfrm>
          <a:prstGeom prst="roundRect">
            <a:avLst/>
          </a:prstGeom>
          <a:solidFill>
            <a:srgbClr val="E2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7001055" y="2336007"/>
            <a:ext cx="1034125" cy="1034125"/>
          </a:xfrm>
          <a:prstGeom prst="ellipse">
            <a:avLst/>
          </a:prstGeom>
          <a:solidFill>
            <a:srgbClr val="B06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ZoneTexte 81"/>
          <p:cNvSpPr txBox="1"/>
          <p:nvPr/>
        </p:nvSpPr>
        <p:spPr>
          <a:xfrm>
            <a:off x="8055606" y="2548730"/>
            <a:ext cx="351262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SPECIALISÉES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16" y="2459440"/>
            <a:ext cx="635429" cy="726204"/>
          </a:xfrm>
          <a:prstGeom prst="rect">
            <a:avLst/>
          </a:prstGeom>
        </p:spPr>
      </p:pic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sp>
        <p:nvSpPr>
          <p:cNvPr id="60" name="Rectangle à coins arrondis 59"/>
          <p:cNvSpPr/>
          <p:nvPr/>
        </p:nvSpPr>
        <p:spPr>
          <a:xfrm>
            <a:off x="1734573" y="2507883"/>
            <a:ext cx="4865483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2482931" y="2699669"/>
            <a:ext cx="4095859" cy="2468306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1972610" y="2359411"/>
            <a:ext cx="1034125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ZoneTexte 63"/>
          <p:cNvSpPr txBox="1"/>
          <p:nvPr/>
        </p:nvSpPr>
        <p:spPr>
          <a:xfrm>
            <a:off x="3027161" y="2564033"/>
            <a:ext cx="3683606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7" y="2563834"/>
            <a:ext cx="634010" cy="634010"/>
          </a:xfrm>
          <a:prstGeom prst="rect">
            <a:avLst/>
          </a:prstGeom>
        </p:spPr>
      </p:pic>
      <p:cxnSp>
        <p:nvCxnSpPr>
          <p:cNvPr id="38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39" name="ZoneTexte 38"/>
          <p:cNvSpPr txBox="1"/>
          <p:nvPr/>
        </p:nvSpPr>
        <p:spPr>
          <a:xfrm>
            <a:off x="8250383" y="3721256"/>
            <a:ext cx="313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Mutualisation / Coordination de la veille technologique</a:t>
            </a:r>
          </a:p>
        </p:txBody>
      </p:sp>
    </p:spTree>
    <p:extLst>
      <p:ext uri="{BB962C8B-B14F-4D97-AF65-F5344CB8AC3E}">
        <p14:creationId xmlns:p14="http://schemas.microsoft.com/office/powerpoint/2010/main" val="2059916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sp>
        <p:nvSpPr>
          <p:cNvPr id="79" name="Rectangle à coins arrondis 78"/>
          <p:cNvSpPr/>
          <p:nvPr/>
        </p:nvSpPr>
        <p:spPr>
          <a:xfrm>
            <a:off x="7528331" y="2778613"/>
            <a:ext cx="4039903" cy="2389362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E2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6787563" y="2500769"/>
            <a:ext cx="4801938" cy="703381"/>
          </a:xfrm>
          <a:prstGeom prst="roundRect">
            <a:avLst/>
          </a:prstGeom>
          <a:solidFill>
            <a:srgbClr val="E2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7001055" y="2336007"/>
            <a:ext cx="1034125" cy="1034125"/>
          </a:xfrm>
          <a:prstGeom prst="ellipse">
            <a:avLst/>
          </a:prstGeom>
          <a:solidFill>
            <a:srgbClr val="B06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ZoneTexte 81"/>
          <p:cNvSpPr txBox="1"/>
          <p:nvPr/>
        </p:nvSpPr>
        <p:spPr>
          <a:xfrm>
            <a:off x="8055606" y="2548730"/>
            <a:ext cx="351262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SPECIALISÉES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16" y="2459440"/>
            <a:ext cx="635429" cy="726204"/>
          </a:xfrm>
          <a:prstGeom prst="rect">
            <a:avLst/>
          </a:prstGeom>
        </p:spPr>
      </p:pic>
      <p:sp>
        <p:nvSpPr>
          <p:cNvPr id="89" name="Google Shape;153;p15"/>
          <p:cNvSpPr txBox="1"/>
          <p:nvPr/>
        </p:nvSpPr>
        <p:spPr>
          <a:xfrm>
            <a:off x="7684046" y="3454546"/>
            <a:ext cx="366434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ARM </a:t>
            </a:r>
            <a:r>
              <a:rPr lang="fr-FR" sz="1400" dirty="0"/>
              <a:t>- TRL 7-8</a:t>
            </a:r>
            <a:endParaRPr sz="1400" dirty="0"/>
          </a:p>
        </p:txBody>
      </p:sp>
      <p:sp>
        <p:nvSpPr>
          <p:cNvPr id="90" name="Google Shape;154;p15"/>
          <p:cNvSpPr txBox="1"/>
          <p:nvPr/>
        </p:nvSpPr>
        <p:spPr>
          <a:xfrm>
            <a:off x="7684046" y="4023775"/>
            <a:ext cx="366438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VECTORIELLE </a:t>
            </a:r>
            <a:r>
              <a:rPr lang="fr-FR" sz="1400" dirty="0"/>
              <a:t>- TRL 8-9</a:t>
            </a:r>
            <a:endParaRPr sz="1400" dirty="0"/>
          </a:p>
        </p:txBody>
      </p:sp>
      <p:sp>
        <p:nvSpPr>
          <p:cNvPr id="91" name="Google Shape;155;p15"/>
          <p:cNvSpPr txBox="1"/>
          <p:nvPr/>
        </p:nvSpPr>
        <p:spPr>
          <a:xfrm>
            <a:off x="7684046" y="4593712"/>
            <a:ext cx="3658578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QUANTIQUE </a:t>
            </a:r>
            <a:r>
              <a:rPr lang="fr-FR" sz="1400" dirty="0"/>
              <a:t>- TRL 2-4</a:t>
            </a:r>
            <a:endParaRPr dirty="0"/>
          </a:p>
        </p:txBody>
      </p:sp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sp>
        <p:nvSpPr>
          <p:cNvPr id="60" name="Rectangle à coins arrondis 59"/>
          <p:cNvSpPr/>
          <p:nvPr/>
        </p:nvSpPr>
        <p:spPr>
          <a:xfrm>
            <a:off x="1734573" y="2507883"/>
            <a:ext cx="4865483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2482931" y="2699669"/>
            <a:ext cx="4095859" cy="2468306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1972610" y="2359411"/>
            <a:ext cx="1034125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ZoneTexte 63"/>
          <p:cNvSpPr txBox="1"/>
          <p:nvPr/>
        </p:nvSpPr>
        <p:spPr>
          <a:xfrm>
            <a:off x="3027161" y="2564033"/>
            <a:ext cx="3683606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7" y="2563834"/>
            <a:ext cx="634010" cy="634010"/>
          </a:xfrm>
          <a:prstGeom prst="rect">
            <a:avLst/>
          </a:prstGeom>
        </p:spPr>
      </p:pic>
      <p:cxnSp>
        <p:nvCxnSpPr>
          <p:cNvPr id="44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99484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68" name="Rectangle à coins arrondis 67"/>
          <p:cNvSpPr/>
          <p:nvPr/>
        </p:nvSpPr>
        <p:spPr>
          <a:xfrm>
            <a:off x="1734573" y="2507883"/>
            <a:ext cx="4865483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2482931" y="2699669"/>
            <a:ext cx="4095859" cy="2468306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1972610" y="2359411"/>
            <a:ext cx="1034125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ZoneTexte 69"/>
          <p:cNvSpPr txBox="1"/>
          <p:nvPr/>
        </p:nvSpPr>
        <p:spPr>
          <a:xfrm>
            <a:off x="3027161" y="2564033"/>
            <a:ext cx="3683606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7" y="2563834"/>
            <a:ext cx="634010" cy="634010"/>
          </a:xfrm>
          <a:prstGeom prst="rect">
            <a:avLst/>
          </a:prstGeom>
        </p:spPr>
      </p:pic>
      <p:sp>
        <p:nvSpPr>
          <p:cNvPr id="79" name="Rectangle à coins arrondis 78"/>
          <p:cNvSpPr/>
          <p:nvPr/>
        </p:nvSpPr>
        <p:spPr>
          <a:xfrm>
            <a:off x="7528331" y="2778613"/>
            <a:ext cx="4039903" cy="2389362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E2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6787563" y="2500769"/>
            <a:ext cx="4801938" cy="703381"/>
          </a:xfrm>
          <a:prstGeom prst="roundRect">
            <a:avLst/>
          </a:prstGeom>
          <a:solidFill>
            <a:srgbClr val="E2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7001055" y="2336007"/>
            <a:ext cx="1034125" cy="1034125"/>
          </a:xfrm>
          <a:prstGeom prst="ellipse">
            <a:avLst/>
          </a:prstGeom>
          <a:solidFill>
            <a:srgbClr val="B06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ZoneTexte 81"/>
          <p:cNvSpPr txBox="1"/>
          <p:nvPr/>
        </p:nvSpPr>
        <p:spPr>
          <a:xfrm>
            <a:off x="8055606" y="2548730"/>
            <a:ext cx="351262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SPECIALISÉES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16" y="2459440"/>
            <a:ext cx="635429" cy="726204"/>
          </a:xfrm>
          <a:prstGeom prst="rect">
            <a:avLst/>
          </a:prstGeom>
        </p:spPr>
      </p:pic>
      <p:sp>
        <p:nvSpPr>
          <p:cNvPr id="89" name="Google Shape;153;p15"/>
          <p:cNvSpPr txBox="1"/>
          <p:nvPr/>
        </p:nvSpPr>
        <p:spPr>
          <a:xfrm>
            <a:off x="7684046" y="3454546"/>
            <a:ext cx="366434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ARM </a:t>
            </a:r>
            <a:r>
              <a:rPr lang="fr-FR" sz="1400" dirty="0"/>
              <a:t>- TRL 7-8</a:t>
            </a:r>
            <a:endParaRPr sz="1400" dirty="0"/>
          </a:p>
        </p:txBody>
      </p:sp>
      <p:sp>
        <p:nvSpPr>
          <p:cNvPr id="90" name="Google Shape;154;p15"/>
          <p:cNvSpPr txBox="1"/>
          <p:nvPr/>
        </p:nvSpPr>
        <p:spPr>
          <a:xfrm>
            <a:off x="7684046" y="4023775"/>
            <a:ext cx="366438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VECTORIELLE </a:t>
            </a:r>
            <a:r>
              <a:rPr lang="fr-FR" sz="1400" dirty="0"/>
              <a:t>- TRL 8-9</a:t>
            </a:r>
            <a:endParaRPr sz="1400" dirty="0"/>
          </a:p>
        </p:txBody>
      </p:sp>
      <p:sp>
        <p:nvSpPr>
          <p:cNvPr id="91" name="Google Shape;155;p15"/>
          <p:cNvSpPr txBox="1"/>
          <p:nvPr/>
        </p:nvSpPr>
        <p:spPr>
          <a:xfrm>
            <a:off x="7684046" y="4593712"/>
            <a:ext cx="3658578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QUANTIQUE </a:t>
            </a:r>
            <a:r>
              <a:rPr lang="fr-FR" sz="1400" dirty="0"/>
              <a:t>- TRL 2-4</a:t>
            </a:r>
            <a:endParaRPr dirty="0"/>
          </a:p>
        </p:txBody>
      </p:sp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002807" y="3792887"/>
            <a:ext cx="420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Accès étudiants,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industriels et entreprises</a:t>
            </a:r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cxnSp>
        <p:nvCxnSpPr>
          <p:cNvPr id="47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243108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à coins arrondis 49"/>
          <p:cNvSpPr/>
          <p:nvPr/>
        </p:nvSpPr>
        <p:spPr>
          <a:xfrm>
            <a:off x="2482931" y="2699669"/>
            <a:ext cx="4095859" cy="2468306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cxnSp>
        <p:nvCxnSpPr>
          <p:cNvPr id="13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68" name="Rectangle à coins arrondis 67"/>
          <p:cNvSpPr/>
          <p:nvPr/>
        </p:nvSpPr>
        <p:spPr>
          <a:xfrm>
            <a:off x="1734573" y="2507883"/>
            <a:ext cx="4865483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1972610" y="2359411"/>
            <a:ext cx="1034125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ZoneTexte 69"/>
          <p:cNvSpPr txBox="1"/>
          <p:nvPr/>
        </p:nvSpPr>
        <p:spPr>
          <a:xfrm>
            <a:off x="3027161" y="2564033"/>
            <a:ext cx="3683606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7" y="2563834"/>
            <a:ext cx="634010" cy="634010"/>
          </a:xfrm>
          <a:prstGeom prst="rect">
            <a:avLst/>
          </a:prstGeom>
        </p:spPr>
      </p:pic>
      <p:sp>
        <p:nvSpPr>
          <p:cNvPr id="79" name="Rectangle à coins arrondis 78"/>
          <p:cNvSpPr/>
          <p:nvPr/>
        </p:nvSpPr>
        <p:spPr>
          <a:xfrm>
            <a:off x="7528331" y="2778613"/>
            <a:ext cx="4039903" cy="2389362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E2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6787563" y="2500769"/>
            <a:ext cx="4801938" cy="703381"/>
          </a:xfrm>
          <a:prstGeom prst="roundRect">
            <a:avLst/>
          </a:prstGeom>
          <a:solidFill>
            <a:srgbClr val="E2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7001055" y="2336007"/>
            <a:ext cx="1034125" cy="1034125"/>
          </a:xfrm>
          <a:prstGeom prst="ellipse">
            <a:avLst/>
          </a:prstGeom>
          <a:solidFill>
            <a:srgbClr val="B06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ZoneTexte 81"/>
          <p:cNvSpPr txBox="1"/>
          <p:nvPr/>
        </p:nvSpPr>
        <p:spPr>
          <a:xfrm>
            <a:off x="8055606" y="2548730"/>
            <a:ext cx="351262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SPECIALISÉES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16" y="2459440"/>
            <a:ext cx="635429" cy="726204"/>
          </a:xfrm>
          <a:prstGeom prst="rect">
            <a:avLst/>
          </a:prstGeom>
        </p:spPr>
      </p:pic>
      <p:sp>
        <p:nvSpPr>
          <p:cNvPr id="89" name="Google Shape;153;p15"/>
          <p:cNvSpPr txBox="1"/>
          <p:nvPr/>
        </p:nvSpPr>
        <p:spPr>
          <a:xfrm>
            <a:off x="7684046" y="3454546"/>
            <a:ext cx="366434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ARM </a:t>
            </a:r>
            <a:r>
              <a:rPr lang="fr-FR" sz="1400" dirty="0"/>
              <a:t>- TRL 7-8</a:t>
            </a:r>
            <a:endParaRPr sz="1400" dirty="0"/>
          </a:p>
        </p:txBody>
      </p:sp>
      <p:sp>
        <p:nvSpPr>
          <p:cNvPr id="90" name="Google Shape;154;p15"/>
          <p:cNvSpPr txBox="1"/>
          <p:nvPr/>
        </p:nvSpPr>
        <p:spPr>
          <a:xfrm>
            <a:off x="7684046" y="4023775"/>
            <a:ext cx="366438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VECTORIELLE </a:t>
            </a:r>
            <a:r>
              <a:rPr lang="fr-FR" sz="1400" dirty="0"/>
              <a:t>- TRL 8-9</a:t>
            </a:r>
            <a:endParaRPr sz="1400" dirty="0"/>
          </a:p>
        </p:txBody>
      </p:sp>
      <p:sp>
        <p:nvSpPr>
          <p:cNvPr id="91" name="Google Shape;155;p15"/>
          <p:cNvSpPr txBox="1"/>
          <p:nvPr/>
        </p:nvSpPr>
        <p:spPr>
          <a:xfrm>
            <a:off x="7684046" y="4593712"/>
            <a:ext cx="3658578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QUANTIQUE </a:t>
            </a:r>
            <a:r>
              <a:rPr lang="fr-FR" sz="1400" dirty="0"/>
              <a:t>- TRL 2-4</a:t>
            </a:r>
            <a:endParaRPr dirty="0"/>
          </a:p>
        </p:txBody>
      </p:sp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sp>
        <p:nvSpPr>
          <p:cNvPr id="44" name="Google Shape;153;p15"/>
          <p:cNvSpPr txBox="1"/>
          <p:nvPr/>
        </p:nvSpPr>
        <p:spPr>
          <a:xfrm>
            <a:off x="2701731" y="3420352"/>
            <a:ext cx="2314124" cy="380821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Partition </a:t>
            </a:r>
            <a:r>
              <a:rPr lang="fr-FR" dirty="0" err="1"/>
              <a:t>OpenStack</a:t>
            </a:r>
            <a:endParaRPr sz="1400" dirty="0"/>
          </a:p>
        </p:txBody>
      </p:sp>
      <p:sp>
        <p:nvSpPr>
          <p:cNvPr id="47" name="Google Shape;154;p15"/>
          <p:cNvSpPr txBox="1"/>
          <p:nvPr/>
        </p:nvSpPr>
        <p:spPr>
          <a:xfrm>
            <a:off x="2701731" y="3989581"/>
            <a:ext cx="2314149" cy="380821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Partition CPU</a:t>
            </a:r>
            <a:endParaRPr sz="1400" dirty="0"/>
          </a:p>
        </p:txBody>
      </p:sp>
      <p:sp>
        <p:nvSpPr>
          <p:cNvPr id="55" name="Google Shape;155;p15"/>
          <p:cNvSpPr txBox="1"/>
          <p:nvPr/>
        </p:nvSpPr>
        <p:spPr>
          <a:xfrm>
            <a:off x="2701731" y="4559518"/>
            <a:ext cx="2310482" cy="380821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Partition GPU</a:t>
            </a:r>
            <a:endParaRPr dirty="0"/>
          </a:p>
        </p:txBody>
      </p:sp>
      <p:sp>
        <p:nvSpPr>
          <p:cNvPr id="58" name="Google Shape;153;p15"/>
          <p:cNvSpPr txBox="1"/>
          <p:nvPr/>
        </p:nvSpPr>
        <p:spPr>
          <a:xfrm>
            <a:off x="5165649" y="3426332"/>
            <a:ext cx="1290391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63" name="Google Shape;154;p15"/>
          <p:cNvSpPr txBox="1"/>
          <p:nvPr/>
        </p:nvSpPr>
        <p:spPr>
          <a:xfrm>
            <a:off x="5165649" y="3989581"/>
            <a:ext cx="59733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64" name="Google Shape;155;p15"/>
          <p:cNvSpPr txBox="1"/>
          <p:nvPr/>
        </p:nvSpPr>
        <p:spPr>
          <a:xfrm>
            <a:off x="5165649" y="4561701"/>
            <a:ext cx="37384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67" name="Google Shape;154;p15"/>
          <p:cNvSpPr txBox="1"/>
          <p:nvPr/>
        </p:nvSpPr>
        <p:spPr>
          <a:xfrm>
            <a:off x="5858440" y="3989581"/>
            <a:ext cx="59760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71" name="Google Shape;155;p15"/>
          <p:cNvSpPr txBox="1"/>
          <p:nvPr/>
        </p:nvSpPr>
        <p:spPr>
          <a:xfrm>
            <a:off x="5623925" y="4561701"/>
            <a:ext cx="37384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72" name="Google Shape;155;p15"/>
          <p:cNvSpPr txBox="1"/>
          <p:nvPr/>
        </p:nvSpPr>
        <p:spPr>
          <a:xfrm>
            <a:off x="6082200" y="4561701"/>
            <a:ext cx="37384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85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7290337" y="584794"/>
            <a:ext cx="1435416" cy="382906"/>
          </a:xfrm>
          <a:prstGeom prst="roundRect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Google Shape;153;p15"/>
          <p:cNvSpPr txBox="1"/>
          <p:nvPr/>
        </p:nvSpPr>
        <p:spPr>
          <a:xfrm>
            <a:off x="7445583" y="548680"/>
            <a:ext cx="1314713" cy="445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1600" b="1" dirty="0"/>
              <a:t>Entreprise</a:t>
            </a:r>
            <a:endParaRPr sz="1200" b="1" dirty="0"/>
          </a:p>
        </p:txBody>
      </p:sp>
      <p:sp>
        <p:nvSpPr>
          <p:cNvPr id="8" name="Ellipse 7"/>
          <p:cNvSpPr/>
          <p:nvPr/>
        </p:nvSpPr>
        <p:spPr>
          <a:xfrm>
            <a:off x="3646584" y="179357"/>
            <a:ext cx="1161411" cy="1161411"/>
          </a:xfrm>
          <a:prstGeom prst="ellipse">
            <a:avLst/>
          </a:prstGeom>
          <a:solidFill>
            <a:srgbClr val="F8FAFB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4998060" y="179357"/>
            <a:ext cx="1161411" cy="1161411"/>
          </a:xfrm>
          <a:prstGeom prst="ellipse">
            <a:avLst/>
          </a:prstGeom>
          <a:solidFill>
            <a:srgbClr val="F6F6F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6349536" y="179357"/>
            <a:ext cx="1161411" cy="1161411"/>
          </a:xfrm>
          <a:prstGeom prst="ellipse">
            <a:avLst/>
          </a:prstGeom>
          <a:solidFill>
            <a:srgbClr val="F8FAFB"/>
          </a:solidFill>
          <a:ln w="76200">
            <a:solidFill>
              <a:srgbClr val="FF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à coins arrondis 49"/>
          <p:cNvSpPr/>
          <p:nvPr/>
        </p:nvSpPr>
        <p:spPr>
          <a:xfrm>
            <a:off x="2482931" y="2699669"/>
            <a:ext cx="4095859" cy="2468306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cxnSp>
        <p:nvCxnSpPr>
          <p:cNvPr id="13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68" name="Rectangle à coins arrondis 67"/>
          <p:cNvSpPr/>
          <p:nvPr/>
        </p:nvSpPr>
        <p:spPr>
          <a:xfrm>
            <a:off x="1734573" y="2507883"/>
            <a:ext cx="4865483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1972610" y="2359411"/>
            <a:ext cx="1034125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ZoneTexte 69"/>
          <p:cNvSpPr txBox="1"/>
          <p:nvPr/>
        </p:nvSpPr>
        <p:spPr>
          <a:xfrm>
            <a:off x="3027161" y="2564033"/>
            <a:ext cx="3683606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7" y="2563834"/>
            <a:ext cx="634010" cy="634010"/>
          </a:xfrm>
          <a:prstGeom prst="rect">
            <a:avLst/>
          </a:prstGeom>
        </p:spPr>
      </p:pic>
      <p:sp>
        <p:nvSpPr>
          <p:cNvPr id="79" name="Rectangle à coins arrondis 78"/>
          <p:cNvSpPr/>
          <p:nvPr/>
        </p:nvSpPr>
        <p:spPr>
          <a:xfrm>
            <a:off x="7528331" y="2778613"/>
            <a:ext cx="4039903" cy="2389362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E2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6787563" y="2500769"/>
            <a:ext cx="4801938" cy="703381"/>
          </a:xfrm>
          <a:prstGeom prst="roundRect">
            <a:avLst/>
          </a:prstGeom>
          <a:solidFill>
            <a:srgbClr val="E2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7001055" y="2336007"/>
            <a:ext cx="1034125" cy="1034125"/>
          </a:xfrm>
          <a:prstGeom prst="ellipse">
            <a:avLst/>
          </a:prstGeom>
          <a:solidFill>
            <a:srgbClr val="B06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ZoneTexte 81"/>
          <p:cNvSpPr txBox="1"/>
          <p:nvPr/>
        </p:nvSpPr>
        <p:spPr>
          <a:xfrm>
            <a:off x="8055606" y="2548730"/>
            <a:ext cx="351262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SPECIALISÉES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16" y="2459440"/>
            <a:ext cx="635429" cy="726204"/>
          </a:xfrm>
          <a:prstGeom prst="rect">
            <a:avLst/>
          </a:prstGeom>
        </p:spPr>
      </p:pic>
      <p:sp>
        <p:nvSpPr>
          <p:cNvPr id="89" name="Google Shape;153;p15"/>
          <p:cNvSpPr txBox="1"/>
          <p:nvPr/>
        </p:nvSpPr>
        <p:spPr>
          <a:xfrm>
            <a:off x="7684046" y="3454546"/>
            <a:ext cx="366434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ARM </a:t>
            </a:r>
            <a:r>
              <a:rPr lang="fr-FR" sz="1400" dirty="0"/>
              <a:t>- TRL 7-8</a:t>
            </a:r>
            <a:endParaRPr sz="1400" dirty="0"/>
          </a:p>
        </p:txBody>
      </p:sp>
      <p:sp>
        <p:nvSpPr>
          <p:cNvPr id="90" name="Google Shape;154;p15"/>
          <p:cNvSpPr txBox="1"/>
          <p:nvPr/>
        </p:nvSpPr>
        <p:spPr>
          <a:xfrm>
            <a:off x="7684046" y="4023775"/>
            <a:ext cx="3664384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VECTORIELLE </a:t>
            </a:r>
            <a:r>
              <a:rPr lang="fr-FR" sz="1400" dirty="0"/>
              <a:t>- TRL 8-9</a:t>
            </a:r>
            <a:endParaRPr sz="1400" dirty="0"/>
          </a:p>
        </p:txBody>
      </p:sp>
      <p:sp>
        <p:nvSpPr>
          <p:cNvPr id="91" name="Google Shape;155;p15"/>
          <p:cNvSpPr txBox="1"/>
          <p:nvPr/>
        </p:nvSpPr>
        <p:spPr>
          <a:xfrm>
            <a:off x="7684046" y="4593712"/>
            <a:ext cx="3658578" cy="380821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QUANTIQUE </a:t>
            </a:r>
            <a:r>
              <a:rPr lang="fr-FR" sz="1400" dirty="0"/>
              <a:t>- TRL 2-4</a:t>
            </a:r>
            <a:endParaRPr dirty="0"/>
          </a:p>
        </p:txBody>
      </p:sp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sp>
        <p:nvSpPr>
          <p:cNvPr id="44" name="Google Shape;153;p15"/>
          <p:cNvSpPr txBox="1"/>
          <p:nvPr/>
        </p:nvSpPr>
        <p:spPr>
          <a:xfrm>
            <a:off x="2701731" y="3420352"/>
            <a:ext cx="2314124" cy="380821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Partition </a:t>
            </a:r>
            <a:r>
              <a:rPr lang="fr-FR" dirty="0" err="1"/>
              <a:t>OpenStack</a:t>
            </a:r>
            <a:endParaRPr sz="1400" dirty="0"/>
          </a:p>
        </p:txBody>
      </p:sp>
      <p:sp>
        <p:nvSpPr>
          <p:cNvPr id="47" name="Google Shape;154;p15"/>
          <p:cNvSpPr txBox="1"/>
          <p:nvPr/>
        </p:nvSpPr>
        <p:spPr>
          <a:xfrm>
            <a:off x="2701731" y="3989581"/>
            <a:ext cx="2314149" cy="380821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Partition CPU</a:t>
            </a:r>
            <a:endParaRPr sz="1400" dirty="0"/>
          </a:p>
        </p:txBody>
      </p:sp>
      <p:sp>
        <p:nvSpPr>
          <p:cNvPr id="55" name="Google Shape;155;p15"/>
          <p:cNvSpPr txBox="1"/>
          <p:nvPr/>
        </p:nvSpPr>
        <p:spPr>
          <a:xfrm>
            <a:off x="2701731" y="4559518"/>
            <a:ext cx="2310482" cy="380821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dirty="0"/>
              <a:t>Partition GPU</a:t>
            </a:r>
            <a:endParaRPr dirty="0"/>
          </a:p>
        </p:txBody>
      </p:sp>
      <p:sp>
        <p:nvSpPr>
          <p:cNvPr id="58" name="Google Shape;153;p15"/>
          <p:cNvSpPr txBox="1"/>
          <p:nvPr/>
        </p:nvSpPr>
        <p:spPr>
          <a:xfrm>
            <a:off x="5165649" y="3426332"/>
            <a:ext cx="1290391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63" name="Google Shape;154;p15"/>
          <p:cNvSpPr txBox="1"/>
          <p:nvPr/>
        </p:nvSpPr>
        <p:spPr>
          <a:xfrm>
            <a:off x="5165649" y="3989581"/>
            <a:ext cx="59733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64" name="Google Shape;155;p15"/>
          <p:cNvSpPr txBox="1"/>
          <p:nvPr/>
        </p:nvSpPr>
        <p:spPr>
          <a:xfrm>
            <a:off x="5165649" y="4561701"/>
            <a:ext cx="37384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67" name="Google Shape;154;p15"/>
          <p:cNvSpPr txBox="1"/>
          <p:nvPr/>
        </p:nvSpPr>
        <p:spPr>
          <a:xfrm>
            <a:off x="5858440" y="3989581"/>
            <a:ext cx="59760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71" name="Google Shape;155;p15"/>
          <p:cNvSpPr txBox="1"/>
          <p:nvPr/>
        </p:nvSpPr>
        <p:spPr>
          <a:xfrm>
            <a:off x="5623925" y="4561701"/>
            <a:ext cx="37384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72" name="Google Shape;155;p15"/>
          <p:cNvSpPr txBox="1"/>
          <p:nvPr/>
        </p:nvSpPr>
        <p:spPr>
          <a:xfrm>
            <a:off x="6082200" y="4561701"/>
            <a:ext cx="373840" cy="380821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80" y="319778"/>
            <a:ext cx="677622" cy="8910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22" y="326534"/>
            <a:ext cx="680140" cy="8752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7599" r="18630" b="14307"/>
          <a:stretch/>
        </p:blipFill>
        <p:spPr>
          <a:xfrm>
            <a:off x="3882570" y="427648"/>
            <a:ext cx="724699" cy="7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6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3592" y="1607021"/>
            <a:ext cx="8930208" cy="44862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b="1" dirty="0"/>
              <a:t>Chercheurs : </a:t>
            </a:r>
          </a:p>
          <a:p>
            <a:pPr lvl="1"/>
            <a:r>
              <a:rPr lang="fr-FR" dirty="0"/>
              <a:t>Accès facile (uniforme) et gratuit (processus d’attribution)</a:t>
            </a:r>
          </a:p>
          <a:p>
            <a:pPr lvl="1"/>
            <a:r>
              <a:rPr lang="fr-FR" dirty="0"/>
              <a:t>Machines à l’état de l’art, architectures spécialisées, formation, support, outils logiciels</a:t>
            </a:r>
          </a:p>
          <a:p>
            <a:pPr lvl="1"/>
            <a:r>
              <a:rPr lang="fr-FR" dirty="0"/>
              <a:t>Disponibilités des données entre les centres MesoNET et les centres nationaux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Enseignants, Étudiants : </a:t>
            </a:r>
          </a:p>
          <a:p>
            <a:pPr lvl="1"/>
            <a:r>
              <a:rPr lang="fr-FR" dirty="0"/>
              <a:t>Machines hors ZRR (Zone à restriction d’accès) &amp; Cloud</a:t>
            </a:r>
          </a:p>
          <a:p>
            <a:pPr lvl="1"/>
            <a:r>
              <a:rPr lang="fr-FR" dirty="0"/>
              <a:t>Accès &amp; Création de contenus pédagogiques</a:t>
            </a:r>
          </a:p>
          <a:p>
            <a:pPr lvl="1"/>
            <a:r>
              <a:rPr lang="fr-FR" dirty="0"/>
              <a:t>Accès réservé en mode classe et libre en mode projet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Industriels :</a:t>
            </a:r>
          </a:p>
          <a:p>
            <a:pPr marL="685800" lvl="2">
              <a:spcBef>
                <a:spcPts val="1000"/>
              </a:spcBef>
            </a:pPr>
            <a:r>
              <a:rPr lang="fr-FR" sz="2400" dirty="0"/>
              <a:t>Accès payant</a:t>
            </a:r>
          </a:p>
          <a:p>
            <a:pPr lvl="1"/>
            <a:r>
              <a:rPr lang="fr-FR" dirty="0"/>
              <a:t>Offre de services en lien avec le</a:t>
            </a:r>
            <a:r>
              <a:rPr lang="fr-FR" i="1" dirty="0"/>
              <a:t> </a:t>
            </a:r>
            <a:r>
              <a:rPr lang="fr-FR" dirty="0"/>
              <a:t> </a:t>
            </a:r>
            <a:r>
              <a:rPr lang="fr-FR" i="1" dirty="0" err="1"/>
              <a:t>Competence</a:t>
            </a:r>
            <a:r>
              <a:rPr lang="fr-FR" i="1" dirty="0"/>
              <a:t> Center </a:t>
            </a:r>
            <a:r>
              <a:rPr lang="fr-FR" dirty="0"/>
              <a:t>Français (</a:t>
            </a:r>
            <a:r>
              <a:rPr lang="fr-FR" dirty="0" err="1"/>
              <a:t>EuroHPC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A1AE4C-E31C-4262-986D-46B5C593AF94}" type="datetime1">
              <a:rPr lang="fr-FR" smtClean="0"/>
              <a:t>18/10/2023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15</a:t>
            </a:fld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rgbClr val="E7538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4800" dirty="0"/>
              <a:t>Services aux utilisateurs</a:t>
            </a:r>
            <a:br>
              <a:rPr lang="fr-FR" dirty="0"/>
            </a:br>
            <a:r>
              <a:rPr lang="fr-FR" sz="2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Enseignants, étudiants, industriels, chercheurs</a:t>
            </a:r>
          </a:p>
        </p:txBody>
      </p:sp>
      <p:sp>
        <p:nvSpPr>
          <p:cNvPr id="7" name="Ellipse 6"/>
          <p:cNvSpPr/>
          <p:nvPr/>
        </p:nvSpPr>
        <p:spPr>
          <a:xfrm>
            <a:off x="838200" y="1625425"/>
            <a:ext cx="1161411" cy="1161411"/>
          </a:xfrm>
          <a:prstGeom prst="ellipse">
            <a:avLst/>
          </a:prstGeom>
          <a:solidFill>
            <a:srgbClr val="F8FAFB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838199" y="4808164"/>
            <a:ext cx="1161411" cy="1161411"/>
            <a:chOff x="838200" y="4931885"/>
            <a:chExt cx="1161411" cy="1161411"/>
          </a:xfrm>
        </p:grpSpPr>
        <p:sp>
          <p:nvSpPr>
            <p:cNvPr id="10" name="Ellipse 9"/>
            <p:cNvSpPr/>
            <p:nvPr/>
          </p:nvSpPr>
          <p:spPr>
            <a:xfrm>
              <a:off x="838200" y="4931885"/>
              <a:ext cx="1161411" cy="1161411"/>
            </a:xfrm>
            <a:prstGeom prst="ellipse">
              <a:avLst/>
            </a:prstGeom>
            <a:solidFill>
              <a:srgbClr val="F8FAFB"/>
            </a:solidFill>
            <a:ln w="76200">
              <a:solidFill>
                <a:srgbClr val="FFD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244" y="5072306"/>
              <a:ext cx="677622" cy="891073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844861" y="3259979"/>
            <a:ext cx="1161411" cy="1161411"/>
            <a:chOff x="838200" y="3278655"/>
            <a:chExt cx="1161411" cy="1161411"/>
          </a:xfrm>
        </p:grpSpPr>
        <p:sp>
          <p:nvSpPr>
            <p:cNvPr id="9" name="Ellipse 8"/>
            <p:cNvSpPr/>
            <p:nvPr/>
          </p:nvSpPr>
          <p:spPr>
            <a:xfrm>
              <a:off x="838200" y="3278655"/>
              <a:ext cx="1161411" cy="1161411"/>
            </a:xfrm>
            <a:prstGeom prst="ellipse">
              <a:avLst/>
            </a:prstGeom>
            <a:solidFill>
              <a:srgbClr val="F6F6F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862" y="3425832"/>
              <a:ext cx="680140" cy="875220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7599" r="18630" b="14307"/>
          <a:stretch/>
        </p:blipFill>
        <p:spPr>
          <a:xfrm>
            <a:off x="1074186" y="1873716"/>
            <a:ext cx="724699" cy="79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CF58C4-0A2D-4452-8BA3-A031A6B35B1E}" type="datetime1">
              <a:rPr lang="fr-FR" smtClean="0"/>
              <a:t>18/10/2023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16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0" y="0"/>
            <a:ext cx="6078600" cy="6872395"/>
            <a:chOff x="409609" y="146303"/>
            <a:chExt cx="6078600" cy="6872395"/>
          </a:xfrm>
        </p:grpSpPr>
        <p:grpSp>
          <p:nvGrpSpPr>
            <p:cNvPr id="8" name="Groupe 7"/>
            <p:cNvGrpSpPr/>
            <p:nvPr/>
          </p:nvGrpSpPr>
          <p:grpSpPr>
            <a:xfrm>
              <a:off x="409609" y="146303"/>
              <a:ext cx="6078600" cy="6872395"/>
              <a:chOff x="84755" y="435071"/>
              <a:chExt cx="6078600" cy="6872395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55" y="435071"/>
                <a:ext cx="6078600" cy="6872395"/>
              </a:xfrm>
              <a:prstGeom prst="rect">
                <a:avLst/>
              </a:prstGeom>
            </p:spPr>
          </p:pic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3970089" y="166180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E0BEAA7E-7DD9-F84E-B01E-7F36DCF4286C}"/>
                  </a:ext>
                </a:extLst>
              </p:cNvPr>
              <p:cNvSpPr/>
              <p:nvPr/>
            </p:nvSpPr>
            <p:spPr>
              <a:xfrm>
                <a:off x="1207159" y="235458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D1762BE-3BB4-9A40-BD9F-F7FC79BF199C}"/>
                  </a:ext>
                </a:extLst>
              </p:cNvPr>
              <p:cNvSpPr/>
              <p:nvPr/>
            </p:nvSpPr>
            <p:spPr>
              <a:xfrm>
                <a:off x="3363825" y="2064049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76C99204-039E-594C-9AE9-7BC947FD1949}"/>
                  </a:ext>
                </a:extLst>
              </p:cNvPr>
              <p:cNvSpPr/>
              <p:nvPr/>
            </p:nvSpPr>
            <p:spPr>
              <a:xfrm>
                <a:off x="1297873" y="2920960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ED471B88-16FF-EF4A-9955-D4EC7C547C61}"/>
                  </a:ext>
                </a:extLst>
              </p:cNvPr>
              <p:cNvSpPr/>
              <p:nvPr/>
            </p:nvSpPr>
            <p:spPr>
              <a:xfrm>
                <a:off x="2623223" y="2988876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064C3EE2-F153-E54E-899D-CCEE3084339F}"/>
                  </a:ext>
                </a:extLst>
              </p:cNvPr>
              <p:cNvSpPr/>
              <p:nvPr/>
            </p:nvSpPr>
            <p:spPr>
              <a:xfrm>
                <a:off x="4076334" y="297497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74B2BEDE-B3BA-584C-A097-B0E048CB0B8E}"/>
                  </a:ext>
                </a:extLst>
              </p:cNvPr>
              <p:cNvSpPr/>
              <p:nvPr/>
            </p:nvSpPr>
            <p:spPr>
              <a:xfrm>
                <a:off x="1849034" y="437581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CA04411-6016-7A47-ABDF-EA94B2FEF98E}"/>
                  </a:ext>
                </a:extLst>
              </p:cNvPr>
              <p:cNvSpPr/>
              <p:nvPr/>
            </p:nvSpPr>
            <p:spPr>
              <a:xfrm>
                <a:off x="2677223" y="511835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AA56E6BD-EBF8-574C-B2E6-4E727E07E7D2}"/>
                  </a:ext>
                </a:extLst>
              </p:cNvPr>
              <p:cNvSpPr/>
              <p:nvPr/>
            </p:nvSpPr>
            <p:spPr>
              <a:xfrm>
                <a:off x="3705713" y="5227358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F323844-52DA-664C-AAA1-62BAC919A4F8}"/>
                  </a:ext>
                </a:extLst>
              </p:cNvPr>
              <p:cNvSpPr/>
              <p:nvPr/>
            </p:nvSpPr>
            <p:spPr>
              <a:xfrm>
                <a:off x="5546197" y="5217367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3336481" y="83149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A4AD543-D58F-9649-91FB-27E0D3A34CE9}"/>
                  </a:ext>
                </a:extLst>
              </p:cNvPr>
              <p:cNvSpPr txBox="1"/>
              <p:nvPr/>
            </p:nvSpPr>
            <p:spPr>
              <a:xfrm>
                <a:off x="1228926" y="2323564"/>
                <a:ext cx="304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90C01DA-10F0-0D4E-8C71-31CAEB587C36}"/>
                  </a:ext>
                </a:extLst>
              </p:cNvPr>
              <p:cNvSpPr txBox="1"/>
              <p:nvPr/>
            </p:nvSpPr>
            <p:spPr>
              <a:xfrm>
                <a:off x="1263183" y="2898178"/>
                <a:ext cx="429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22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5A84755-D145-D840-BFA3-E01F3DAEC72E}"/>
                  </a:ext>
                </a:extLst>
              </p:cNvPr>
              <p:cNvSpPr txBox="1"/>
              <p:nvPr/>
            </p:nvSpPr>
            <p:spPr>
              <a:xfrm>
                <a:off x="1848881" y="4375814"/>
                <a:ext cx="489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52BEB34-D343-7446-85FF-1AD5ED0A4B67}"/>
                  </a:ext>
                </a:extLst>
              </p:cNvPr>
              <p:cNvSpPr txBox="1"/>
              <p:nvPr/>
            </p:nvSpPr>
            <p:spPr>
              <a:xfrm>
                <a:off x="2645981" y="5095287"/>
                <a:ext cx="4469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63578A71-816B-FA4D-A7E2-044AAAA24402}"/>
                  </a:ext>
                </a:extLst>
              </p:cNvPr>
              <p:cNvSpPr/>
              <p:nvPr/>
            </p:nvSpPr>
            <p:spPr>
              <a:xfrm>
                <a:off x="4549369" y="397655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CCBC1A4C-196B-814A-A6F7-7D409A3C5DC6}"/>
                  </a:ext>
                </a:extLst>
              </p:cNvPr>
              <p:cNvSpPr/>
              <p:nvPr/>
            </p:nvSpPr>
            <p:spPr>
              <a:xfrm>
                <a:off x="4593348" y="548882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D8A461C-4B81-1C45-9607-C3DD0F89C7B9}"/>
                  </a:ext>
                </a:extLst>
              </p:cNvPr>
              <p:cNvSpPr txBox="1"/>
              <p:nvPr/>
            </p:nvSpPr>
            <p:spPr>
              <a:xfrm>
                <a:off x="4580741" y="5465757"/>
                <a:ext cx="418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21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D68A6D3-2363-5D43-88F1-E4740BC63C3E}"/>
                  </a:ext>
                </a:extLst>
              </p:cNvPr>
              <p:cNvSpPr txBox="1"/>
              <p:nvPr/>
            </p:nvSpPr>
            <p:spPr>
              <a:xfrm>
                <a:off x="4577166" y="3953482"/>
                <a:ext cx="348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C4E32F4-0304-534E-84BC-EEFF4365DB78}"/>
                  </a:ext>
                </a:extLst>
              </p:cNvPr>
              <p:cNvSpPr txBox="1"/>
              <p:nvPr/>
            </p:nvSpPr>
            <p:spPr>
              <a:xfrm>
                <a:off x="4096955" y="2949453"/>
                <a:ext cx="348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806C6561-17F8-FA46-911E-65E041980CEC}"/>
                  </a:ext>
                </a:extLst>
              </p:cNvPr>
              <p:cNvSpPr/>
              <p:nvPr/>
            </p:nvSpPr>
            <p:spPr>
              <a:xfrm>
                <a:off x="5246930" y="218145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32F8715F-DC30-7145-A41F-39A7464E7B24}"/>
                  </a:ext>
                </a:extLst>
              </p:cNvPr>
              <p:cNvSpPr/>
              <p:nvPr/>
            </p:nvSpPr>
            <p:spPr>
              <a:xfrm>
                <a:off x="3259743" y="1968376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44" name="Groupe 43"/>
              <p:cNvGrpSpPr/>
              <p:nvPr/>
            </p:nvGrpSpPr>
            <p:grpSpPr>
              <a:xfrm>
                <a:off x="643169" y="3686603"/>
                <a:ext cx="371783" cy="369332"/>
                <a:chOff x="4073466" y="6350425"/>
                <a:chExt cx="371783" cy="369332"/>
              </a:xfrm>
            </p:grpSpPr>
            <p:sp>
              <p:nvSpPr>
                <p:cNvPr id="94" name="Ellipse 93">
                  <a:extLst>
                    <a:ext uri="{FF2B5EF4-FFF2-40B4-BE49-F238E27FC236}">
                      <a16:creationId xmlns:a16="http://schemas.microsoft.com/office/drawing/2014/main" id="{2856F91C-CF6D-0F4C-8880-833A162D8215}"/>
                    </a:ext>
                  </a:extLst>
                </p:cNvPr>
                <p:cNvSpPr/>
                <p:nvPr/>
              </p:nvSpPr>
              <p:spPr>
                <a:xfrm>
                  <a:off x="4073466" y="6373497"/>
                  <a:ext cx="348294" cy="346260"/>
                </a:xfrm>
                <a:prstGeom prst="ellipse">
                  <a:avLst/>
                </a:prstGeom>
                <a:solidFill>
                  <a:srgbClr val="9416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dirty="0">
                    <a:ln>
                      <a:solidFill>
                        <a:schemeClr val="bg1"/>
                      </a:solidFill>
                    </a:ln>
                    <a:latin typeface="Times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0B4EB0F6-16BF-5548-B7C0-2DD5185555F7}"/>
                    </a:ext>
                  </a:extLst>
                </p:cNvPr>
                <p:cNvSpPr txBox="1"/>
                <p:nvPr/>
              </p:nvSpPr>
              <p:spPr>
                <a:xfrm>
                  <a:off x="4096955" y="6350425"/>
                  <a:ext cx="3482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5" name="Groupe 44"/>
              <p:cNvGrpSpPr/>
              <p:nvPr/>
            </p:nvGrpSpPr>
            <p:grpSpPr>
              <a:xfrm>
                <a:off x="5416828" y="5895323"/>
                <a:ext cx="371783" cy="369332"/>
                <a:chOff x="4536671" y="6350840"/>
                <a:chExt cx="371783" cy="369332"/>
              </a:xfrm>
            </p:grpSpPr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32F8715F-DC30-7145-A41F-39A7464E7B24}"/>
                    </a:ext>
                  </a:extLst>
                </p:cNvPr>
                <p:cNvSpPr/>
                <p:nvPr/>
              </p:nvSpPr>
              <p:spPr>
                <a:xfrm>
                  <a:off x="4536671" y="6373912"/>
                  <a:ext cx="348294" cy="346260"/>
                </a:xfrm>
                <a:prstGeom prst="ellipse">
                  <a:avLst/>
                </a:prstGeom>
                <a:solidFill>
                  <a:srgbClr val="9416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dirty="0">
                    <a:ln>
                      <a:solidFill>
                        <a:schemeClr val="bg1"/>
                      </a:solidFill>
                    </a:ln>
                    <a:latin typeface="Times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B1360FDE-BCB3-5F4A-A116-8F35543A3537}"/>
                    </a:ext>
                  </a:extLst>
                </p:cNvPr>
                <p:cNvSpPr txBox="1"/>
                <p:nvPr/>
              </p:nvSpPr>
              <p:spPr>
                <a:xfrm>
                  <a:off x="4560160" y="6350840"/>
                  <a:ext cx="3482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</p:grp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779550C5-884E-5841-AC93-5724C0DBC97E}"/>
                  </a:ext>
                </a:extLst>
              </p:cNvPr>
              <p:cNvSpPr/>
              <p:nvPr/>
            </p:nvSpPr>
            <p:spPr>
              <a:xfrm>
                <a:off x="3319463" y="2205852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7EE96E06-FC04-BD4A-AEA3-31E8B5E1593F}"/>
                  </a:ext>
                </a:extLst>
              </p:cNvPr>
              <p:cNvSpPr/>
              <p:nvPr/>
            </p:nvSpPr>
            <p:spPr>
              <a:xfrm>
                <a:off x="3197610" y="2085119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3970089" y="1661809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Secteurs 48"/>
              <p:cNvSpPr/>
              <p:nvPr/>
            </p:nvSpPr>
            <p:spPr>
              <a:xfrm>
                <a:off x="3970089" y="1661809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8064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5246334" y="2180315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5235224" y="2167713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Secteurs 51"/>
              <p:cNvSpPr/>
              <p:nvPr/>
            </p:nvSpPr>
            <p:spPr>
              <a:xfrm>
                <a:off x="5235224" y="2167713"/>
                <a:ext cx="360000" cy="360000"/>
              </a:xfrm>
              <a:prstGeom prst="pie">
                <a:avLst>
                  <a:gd name="adj1" fmla="val 5370870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Secteurs 52"/>
              <p:cNvSpPr/>
              <p:nvPr/>
            </p:nvSpPr>
            <p:spPr>
              <a:xfrm rot="10800000">
                <a:off x="3970089" y="1661809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3324775" y="829668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3324775" y="829668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Secteurs 55"/>
              <p:cNvSpPr/>
              <p:nvPr/>
            </p:nvSpPr>
            <p:spPr>
              <a:xfrm>
                <a:off x="3324775" y="829668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Secteurs 56"/>
              <p:cNvSpPr/>
              <p:nvPr/>
            </p:nvSpPr>
            <p:spPr>
              <a:xfrm rot="10800000">
                <a:off x="3324775" y="829668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4070481" y="2954119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1191726" y="2340843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637316" y="3719007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3060566" y="2572852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4545904" y="3976551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4534198" y="3974720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4534198" y="3974720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Secteurs 64"/>
              <p:cNvSpPr/>
              <p:nvPr/>
            </p:nvSpPr>
            <p:spPr>
              <a:xfrm>
                <a:off x="4534198" y="3974720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Secteurs 65"/>
              <p:cNvSpPr/>
              <p:nvPr/>
            </p:nvSpPr>
            <p:spPr>
              <a:xfrm rot="10800000">
                <a:off x="4534198" y="3974720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1308687" y="2903797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1296981" y="2901966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1296981" y="2901966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Secteurs 69"/>
              <p:cNvSpPr/>
              <p:nvPr/>
            </p:nvSpPr>
            <p:spPr>
              <a:xfrm>
                <a:off x="1296981" y="2901966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Secteurs 70"/>
              <p:cNvSpPr/>
              <p:nvPr/>
            </p:nvSpPr>
            <p:spPr>
              <a:xfrm rot="10800000">
                <a:off x="1296981" y="2901966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4597041" y="5476155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C74448C8-EAD2-AB4E-8D9B-8FA2BAFE2FFD}"/>
                  </a:ext>
                </a:extLst>
              </p:cNvPr>
              <p:cNvSpPr txBox="1"/>
              <p:nvPr/>
            </p:nvSpPr>
            <p:spPr>
              <a:xfrm>
                <a:off x="4577166" y="5464619"/>
                <a:ext cx="466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4585335" y="547432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4585335" y="5474324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Secteurs 75"/>
              <p:cNvSpPr/>
              <p:nvPr/>
            </p:nvSpPr>
            <p:spPr>
              <a:xfrm>
                <a:off x="4585335" y="5474324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Secteurs 76"/>
              <p:cNvSpPr/>
              <p:nvPr/>
            </p:nvSpPr>
            <p:spPr>
              <a:xfrm rot="10800000">
                <a:off x="4585335" y="5474324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1848881" y="4362074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22E3EDD4-5176-4D46-91BE-3E4C448900B8}"/>
                  </a:ext>
                </a:extLst>
              </p:cNvPr>
              <p:cNvSpPr/>
              <p:nvPr/>
            </p:nvSpPr>
            <p:spPr>
              <a:xfrm>
                <a:off x="2690819" y="513594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4248EA34-EA43-9740-86A4-EE90EFAC47A5}"/>
                  </a:ext>
                </a:extLst>
              </p:cNvPr>
              <p:cNvSpPr txBox="1"/>
              <p:nvPr/>
            </p:nvSpPr>
            <p:spPr>
              <a:xfrm>
                <a:off x="2652632" y="5116693"/>
                <a:ext cx="431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806C6561-17F8-FA46-911E-65E041980CEC}"/>
                  </a:ext>
                </a:extLst>
              </p:cNvPr>
              <p:cNvSpPr/>
              <p:nvPr/>
            </p:nvSpPr>
            <p:spPr>
              <a:xfrm>
                <a:off x="2697230" y="5140257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2696634" y="513911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2685524" y="5126517"/>
                <a:ext cx="360000" cy="360000"/>
              </a:xfrm>
              <a:prstGeom prst="ellipse">
                <a:avLst/>
              </a:prstGeom>
              <a:solidFill>
                <a:srgbClr val="8064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Secteurs 83"/>
              <p:cNvSpPr/>
              <p:nvPr/>
            </p:nvSpPr>
            <p:spPr>
              <a:xfrm>
                <a:off x="2685524" y="5126517"/>
                <a:ext cx="360000" cy="360000"/>
              </a:xfrm>
              <a:prstGeom prst="pie">
                <a:avLst>
                  <a:gd name="adj1" fmla="val 5370870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5415224" y="5889730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2945610" y="2193119"/>
                <a:ext cx="360000" cy="360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2531418" y="139882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2531418" y="1398823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Secteurs 88"/>
              <p:cNvSpPr/>
              <p:nvPr/>
            </p:nvSpPr>
            <p:spPr>
              <a:xfrm>
                <a:off x="2531418" y="1398823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8064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Secteurs 89"/>
              <p:cNvSpPr/>
              <p:nvPr/>
            </p:nvSpPr>
            <p:spPr>
              <a:xfrm rot="10800000">
                <a:off x="2531418" y="1398823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Secteurs 90"/>
              <p:cNvSpPr/>
              <p:nvPr/>
            </p:nvSpPr>
            <p:spPr>
              <a:xfrm>
                <a:off x="2945610" y="2193119"/>
                <a:ext cx="360000" cy="360000"/>
              </a:xfrm>
              <a:prstGeom prst="pie">
                <a:avLst>
                  <a:gd name="adj1" fmla="val 5370870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225" y="2040175"/>
              <a:ext cx="230194" cy="22837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15" y="1561199"/>
              <a:ext cx="230194" cy="22837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598" y="1732122"/>
              <a:ext cx="230194" cy="22837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629" y="2432315"/>
              <a:ext cx="230194" cy="22837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088" y="3940334"/>
              <a:ext cx="230194" cy="22837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4981" y="5850381"/>
              <a:ext cx="230194" cy="22837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580" y="2826491"/>
              <a:ext cx="230194" cy="22837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096" y="4308193"/>
              <a:ext cx="230194" cy="22837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424" y="2258439"/>
              <a:ext cx="230194" cy="22837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46" y="1332829"/>
              <a:ext cx="230194" cy="22837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485" y="762430"/>
              <a:ext cx="230194" cy="22837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661" y="3735195"/>
              <a:ext cx="230194" cy="228370"/>
            </a:xfrm>
            <a:prstGeom prst="rect">
              <a:avLst/>
            </a:prstGeom>
          </p:spPr>
        </p:pic>
      </p:grpSp>
      <p:sp>
        <p:nvSpPr>
          <p:cNvPr id="97" name="Titre 1"/>
          <p:cNvSpPr txBox="1">
            <a:spLocks/>
          </p:cNvSpPr>
          <p:nvPr/>
        </p:nvSpPr>
        <p:spPr bwMode="auto">
          <a:xfrm>
            <a:off x="4999317" y="147292"/>
            <a:ext cx="3786268" cy="104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fr-FR" dirty="0">
                <a:solidFill>
                  <a:srgbClr val="E75384"/>
                </a:solidFill>
              </a:rPr>
              <a:t>L’infrastructure</a:t>
            </a:r>
          </a:p>
        </p:txBody>
      </p:sp>
      <p:grpSp>
        <p:nvGrpSpPr>
          <p:cNvPr id="98" name="Groupe 97"/>
          <p:cNvGrpSpPr/>
          <p:nvPr/>
        </p:nvGrpSpPr>
        <p:grpSpPr>
          <a:xfrm>
            <a:off x="7670302" y="2485889"/>
            <a:ext cx="3257850" cy="3416320"/>
            <a:chOff x="8644669" y="2008069"/>
            <a:chExt cx="3257850" cy="3416320"/>
          </a:xfrm>
        </p:grpSpPr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669" y="4231586"/>
              <a:ext cx="324000" cy="324000"/>
            </a:xfrm>
            <a:prstGeom prst="rect">
              <a:avLst/>
            </a:prstGeom>
          </p:spPr>
        </p:pic>
        <p:sp>
          <p:nvSpPr>
            <p:cNvPr id="100" name="Ellipse 99"/>
            <p:cNvSpPr/>
            <p:nvPr/>
          </p:nvSpPr>
          <p:spPr>
            <a:xfrm>
              <a:off x="8680669" y="3158353"/>
              <a:ext cx="252000" cy="252000"/>
            </a:xfrm>
            <a:prstGeom prst="ellipse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8680669" y="2085119"/>
              <a:ext cx="252000" cy="25200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8680669" y="2621736"/>
              <a:ext cx="252000" cy="252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8680669" y="3694970"/>
              <a:ext cx="252000" cy="252000"/>
            </a:xfrm>
            <a:prstGeom prst="ellipse">
              <a:avLst/>
            </a:prstGeom>
            <a:solidFill>
              <a:srgbClr val="8064A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9075098" y="2008069"/>
              <a:ext cx="28274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Fédération de stockage</a:t>
              </a:r>
            </a:p>
            <a:p>
              <a:endParaRPr lang="fr-FR" dirty="0"/>
            </a:p>
            <a:p>
              <a:r>
                <a:rPr lang="fr-FR" dirty="0"/>
                <a:t>Personnel support</a:t>
              </a:r>
            </a:p>
            <a:p>
              <a:endParaRPr lang="fr-FR" dirty="0"/>
            </a:p>
            <a:p>
              <a:r>
                <a:rPr lang="fr-FR" dirty="0"/>
                <a:t>Machine code-formation</a:t>
              </a:r>
            </a:p>
            <a:p>
              <a:endParaRPr lang="fr-FR" dirty="0"/>
            </a:p>
            <a:p>
              <a:r>
                <a:rPr lang="fr-FR" dirty="0"/>
                <a:t>Architecture spécialisée</a:t>
              </a:r>
            </a:p>
            <a:p>
              <a:endParaRPr lang="fr-FR" dirty="0"/>
            </a:p>
            <a:p>
              <a:r>
                <a:rPr lang="fr-FR" dirty="0"/>
                <a:t>Audit sécurité</a:t>
              </a:r>
            </a:p>
            <a:p>
              <a:endParaRPr lang="fr-FR" dirty="0"/>
            </a:p>
            <a:p>
              <a:r>
                <a:rPr lang="fr-FR" dirty="0"/>
                <a:t>Portail</a:t>
              </a:r>
            </a:p>
            <a:p>
              <a:endParaRPr lang="fr-FR" dirty="0"/>
            </a:p>
          </p:txBody>
        </p:sp>
      </p:grpSp>
      <p:pic>
        <p:nvPicPr>
          <p:cNvPr id="105" name="Imag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04" y="4925761"/>
            <a:ext cx="230194" cy="22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 planning</a:t>
            </a:r>
          </a:p>
        </p:txBody>
      </p:sp>
      <p:sp>
        <p:nvSpPr>
          <p:cNvPr id="89" name="Google Shape;153;p15"/>
          <p:cNvSpPr txBox="1"/>
          <p:nvPr/>
        </p:nvSpPr>
        <p:spPr>
          <a:xfrm>
            <a:off x="4005986" y="3069705"/>
            <a:ext cx="8196948" cy="216000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ARM</a:t>
            </a:r>
          </a:p>
        </p:txBody>
      </p:sp>
      <p:sp>
        <p:nvSpPr>
          <p:cNvPr id="90" name="Google Shape;154;p15"/>
          <p:cNvSpPr txBox="1"/>
          <p:nvPr/>
        </p:nvSpPr>
        <p:spPr>
          <a:xfrm>
            <a:off x="3990359" y="3424777"/>
            <a:ext cx="8201641" cy="216000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VECTORIELLE </a:t>
            </a:r>
            <a:r>
              <a:rPr lang="fr-FR" sz="1400" dirty="0" err="1"/>
              <a:t>boreal</a:t>
            </a:r>
            <a:endParaRPr sz="1600" dirty="0"/>
          </a:p>
        </p:txBody>
      </p:sp>
      <p:sp>
        <p:nvSpPr>
          <p:cNvPr id="91" name="Google Shape;155;p15"/>
          <p:cNvSpPr txBox="1"/>
          <p:nvPr/>
        </p:nvSpPr>
        <p:spPr>
          <a:xfrm>
            <a:off x="3994879" y="3779849"/>
            <a:ext cx="8206398" cy="216000"/>
          </a:xfrm>
          <a:prstGeom prst="rect">
            <a:avLst/>
          </a:prstGeom>
          <a:solidFill>
            <a:srgbClr val="E2C5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QUANTIQUE</a:t>
            </a:r>
            <a:endParaRPr sz="1600" dirty="0"/>
          </a:p>
        </p:txBody>
      </p:sp>
      <p:sp>
        <p:nvSpPr>
          <p:cNvPr id="8" name="Chevron 7"/>
          <p:cNvSpPr/>
          <p:nvPr/>
        </p:nvSpPr>
        <p:spPr>
          <a:xfrm>
            <a:off x="-384720" y="2399697"/>
            <a:ext cx="1956021" cy="484632"/>
          </a:xfrm>
          <a:prstGeom prst="chevr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3" name="Google Shape;153;p15"/>
          <p:cNvSpPr txBox="1"/>
          <p:nvPr/>
        </p:nvSpPr>
        <p:spPr>
          <a:xfrm>
            <a:off x="9264352" y="5555209"/>
            <a:ext cx="2927649" cy="243090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 err="1"/>
              <a:t>OpenStack</a:t>
            </a:r>
            <a:r>
              <a:rPr lang="fr-FR" sz="1600" dirty="0"/>
              <a:t>   </a:t>
            </a:r>
            <a:r>
              <a:rPr lang="fr-FR" sz="1050" dirty="0"/>
              <a:t>CINAURA</a:t>
            </a:r>
            <a:endParaRPr sz="1200" dirty="0"/>
          </a:p>
        </p:txBody>
      </p:sp>
      <p:sp>
        <p:nvSpPr>
          <p:cNvPr id="75" name="Google Shape;153;p15"/>
          <p:cNvSpPr txBox="1"/>
          <p:nvPr/>
        </p:nvSpPr>
        <p:spPr>
          <a:xfrm>
            <a:off x="3990359" y="1588638"/>
            <a:ext cx="8188924" cy="216000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1600" dirty="0"/>
              <a:t>Portail</a:t>
            </a:r>
            <a:endParaRPr sz="1200" dirty="0"/>
          </a:p>
        </p:txBody>
      </p:sp>
      <p:sp>
        <p:nvSpPr>
          <p:cNvPr id="77" name="Google Shape;153;p15"/>
          <p:cNvSpPr txBox="1"/>
          <p:nvPr/>
        </p:nvSpPr>
        <p:spPr>
          <a:xfrm>
            <a:off x="7606075" y="6265349"/>
            <a:ext cx="4573208" cy="216000"/>
          </a:xfrm>
          <a:prstGeom prst="rect">
            <a:avLst/>
          </a:prstGeom>
          <a:solidFill>
            <a:srgbClr val="FFA48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1600" dirty="0"/>
              <a:t>Fédération de stockage</a:t>
            </a:r>
            <a:endParaRPr sz="1200" dirty="0"/>
          </a:p>
        </p:txBody>
      </p:sp>
      <p:sp>
        <p:nvSpPr>
          <p:cNvPr id="83" name="Google Shape;153;p15"/>
          <p:cNvSpPr txBox="1"/>
          <p:nvPr/>
        </p:nvSpPr>
        <p:spPr>
          <a:xfrm>
            <a:off x="3990359" y="1252133"/>
            <a:ext cx="8188924" cy="216000"/>
          </a:xfrm>
          <a:prstGeom prst="rect">
            <a:avLst/>
          </a:prstGeom>
          <a:solidFill>
            <a:srgbClr val="A9D1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1600" dirty="0"/>
              <a:t>Support mutualisé (5/10)</a:t>
            </a:r>
            <a:endParaRPr sz="1200" dirty="0"/>
          </a:p>
        </p:txBody>
      </p:sp>
      <p:sp>
        <p:nvSpPr>
          <p:cNvPr id="85" name="Google Shape;153;p15"/>
          <p:cNvSpPr txBox="1"/>
          <p:nvPr/>
        </p:nvSpPr>
        <p:spPr>
          <a:xfrm>
            <a:off x="6168008" y="4134921"/>
            <a:ext cx="6011276" cy="216000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GPU   </a:t>
            </a:r>
            <a:r>
              <a:rPr lang="fr-FR" sz="1050" dirty="0"/>
              <a:t>REIMS</a:t>
            </a:r>
            <a:endParaRPr sz="1200" dirty="0"/>
          </a:p>
        </p:txBody>
      </p:sp>
      <p:sp>
        <p:nvSpPr>
          <p:cNvPr id="86" name="Google Shape;153;p15"/>
          <p:cNvSpPr txBox="1"/>
          <p:nvPr/>
        </p:nvSpPr>
        <p:spPr>
          <a:xfrm>
            <a:off x="6813515" y="4489993"/>
            <a:ext cx="5387762" cy="216000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GPU   </a:t>
            </a:r>
            <a:r>
              <a:rPr lang="fr-FR" sz="1050" dirty="0"/>
              <a:t>STRASBOURG</a:t>
            </a:r>
            <a:endParaRPr sz="1200" dirty="0"/>
          </a:p>
        </p:txBody>
      </p:sp>
      <p:sp>
        <p:nvSpPr>
          <p:cNvPr id="87" name="Google Shape;153;p15"/>
          <p:cNvSpPr txBox="1"/>
          <p:nvPr/>
        </p:nvSpPr>
        <p:spPr>
          <a:xfrm>
            <a:off x="9912423" y="5910281"/>
            <a:ext cx="2266861" cy="216000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GPU   </a:t>
            </a:r>
            <a:r>
              <a:rPr lang="fr-FR" sz="1050" dirty="0"/>
              <a:t>MARSEILLE</a:t>
            </a:r>
            <a:endParaRPr sz="1200" dirty="0"/>
          </a:p>
        </p:txBody>
      </p:sp>
      <p:sp>
        <p:nvSpPr>
          <p:cNvPr id="88" name="Chevron 87"/>
          <p:cNvSpPr/>
          <p:nvPr/>
        </p:nvSpPr>
        <p:spPr>
          <a:xfrm>
            <a:off x="1526795" y="2399697"/>
            <a:ext cx="2729430" cy="484632"/>
          </a:xfrm>
          <a:prstGeom prst="chevron">
            <a:avLst/>
          </a:prstGeom>
          <a:solidFill>
            <a:srgbClr val="B06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2" name="Chevron 91"/>
          <p:cNvSpPr/>
          <p:nvPr/>
        </p:nvSpPr>
        <p:spPr>
          <a:xfrm>
            <a:off x="4211719" y="2399697"/>
            <a:ext cx="5484681" cy="484632"/>
          </a:xfrm>
          <a:prstGeom prst="chevron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3" name="Chevron 92"/>
          <p:cNvSpPr/>
          <p:nvPr/>
        </p:nvSpPr>
        <p:spPr>
          <a:xfrm>
            <a:off x="9624392" y="2399697"/>
            <a:ext cx="2554891" cy="484632"/>
          </a:xfrm>
          <a:prstGeom prst="chevr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5051" y="2450529"/>
            <a:ext cx="1243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2021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10056440" y="2453246"/>
            <a:ext cx="214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2024 … 2027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2322621" y="2348880"/>
            <a:ext cx="124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7150762" y="2348881"/>
            <a:ext cx="124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7" name="Google Shape;153;p15"/>
          <p:cNvSpPr txBox="1"/>
          <p:nvPr/>
        </p:nvSpPr>
        <p:spPr>
          <a:xfrm>
            <a:off x="8184232" y="4845065"/>
            <a:ext cx="3995051" cy="216004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CPU   </a:t>
            </a:r>
            <a:r>
              <a:rPr lang="fr-FR" sz="1050" dirty="0"/>
              <a:t>NANTES</a:t>
            </a:r>
            <a:endParaRPr sz="1200" dirty="0"/>
          </a:p>
        </p:txBody>
      </p:sp>
      <p:sp>
        <p:nvSpPr>
          <p:cNvPr id="98" name="Google Shape;153;p15"/>
          <p:cNvSpPr txBox="1"/>
          <p:nvPr/>
        </p:nvSpPr>
        <p:spPr>
          <a:xfrm>
            <a:off x="8199717" y="5200137"/>
            <a:ext cx="3979565" cy="216004"/>
          </a:xfrm>
          <a:prstGeom prst="rect">
            <a:avLst/>
          </a:prstGeom>
          <a:solidFill>
            <a:srgbClr val="BDD7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1600" dirty="0"/>
              <a:t>CPU   </a:t>
            </a:r>
            <a:r>
              <a:rPr lang="fr-FR" sz="1050" dirty="0"/>
              <a:t>LILLE</a:t>
            </a:r>
            <a:endParaRPr sz="1200" dirty="0"/>
          </a:p>
        </p:txBody>
      </p:sp>
      <p:sp>
        <p:nvSpPr>
          <p:cNvPr id="99" name="Étoile à 5 branches 98"/>
          <p:cNvSpPr/>
          <p:nvPr/>
        </p:nvSpPr>
        <p:spPr>
          <a:xfrm>
            <a:off x="4104557" y="1581645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Étoile à 5 branches 99"/>
          <p:cNvSpPr/>
          <p:nvPr/>
        </p:nvSpPr>
        <p:spPr>
          <a:xfrm>
            <a:off x="4041901" y="125213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Étoile à 5 branches 100"/>
          <p:cNvSpPr/>
          <p:nvPr/>
        </p:nvSpPr>
        <p:spPr>
          <a:xfrm>
            <a:off x="4303388" y="125213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Étoile à 5 branches 101"/>
          <p:cNvSpPr/>
          <p:nvPr/>
        </p:nvSpPr>
        <p:spPr>
          <a:xfrm>
            <a:off x="4564875" y="125213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Étoile à 5 branches 102"/>
          <p:cNvSpPr/>
          <p:nvPr/>
        </p:nvSpPr>
        <p:spPr>
          <a:xfrm>
            <a:off x="4826362" y="125213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Étoile à 5 branches 103"/>
          <p:cNvSpPr/>
          <p:nvPr/>
        </p:nvSpPr>
        <p:spPr>
          <a:xfrm>
            <a:off x="5087849" y="125213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Google Shape;153;p15"/>
          <p:cNvSpPr txBox="1"/>
          <p:nvPr/>
        </p:nvSpPr>
        <p:spPr>
          <a:xfrm>
            <a:off x="2843768" y="1925144"/>
            <a:ext cx="9335515" cy="216000"/>
          </a:xfrm>
          <a:prstGeom prst="rect">
            <a:avLst/>
          </a:prstGeom>
          <a:solidFill>
            <a:srgbClr val="FFD7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1600" dirty="0"/>
              <a:t>Entreprise</a:t>
            </a:r>
            <a:endParaRPr sz="1200" dirty="0"/>
          </a:p>
        </p:txBody>
      </p:sp>
      <p:sp>
        <p:nvSpPr>
          <p:cNvPr id="107" name="Étoile à 5 branches 106"/>
          <p:cNvSpPr/>
          <p:nvPr/>
        </p:nvSpPr>
        <p:spPr>
          <a:xfrm>
            <a:off x="5874287" y="3781526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Étoile à 5 branches 107"/>
          <p:cNvSpPr/>
          <p:nvPr/>
        </p:nvSpPr>
        <p:spPr>
          <a:xfrm>
            <a:off x="6312272" y="3785362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Étoile à 5 branches 108"/>
          <p:cNvSpPr/>
          <p:nvPr/>
        </p:nvSpPr>
        <p:spPr>
          <a:xfrm>
            <a:off x="6706353" y="379536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Étoile à 5 branches 109"/>
          <p:cNvSpPr/>
          <p:nvPr/>
        </p:nvSpPr>
        <p:spPr>
          <a:xfrm>
            <a:off x="2929349" y="192514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05050" y="3212976"/>
            <a:ext cx="3226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Accord de consortium</a:t>
            </a:r>
          </a:p>
          <a:p>
            <a:r>
              <a:rPr lang="fr-FR" dirty="0"/>
              <a:t>Conventions</a:t>
            </a:r>
          </a:p>
          <a:p>
            <a:r>
              <a:rPr lang="fr-FR" dirty="0"/>
              <a:t>GT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Machine Code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Architectures spécialisées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Portail : choix d’organisation, outils,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Stockage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Entreprises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199605" y="3069705"/>
            <a:ext cx="33667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Étoile à 5 branches 110"/>
          <p:cNvSpPr/>
          <p:nvPr/>
        </p:nvSpPr>
        <p:spPr>
          <a:xfrm>
            <a:off x="6740129" y="3099343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Étoile à 5 branches 111"/>
          <p:cNvSpPr/>
          <p:nvPr/>
        </p:nvSpPr>
        <p:spPr>
          <a:xfrm>
            <a:off x="6740128" y="3445212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/>
          <p:nvPr/>
        </p:nvSpPr>
        <p:spPr>
          <a:xfrm>
            <a:off x="5335746" y="1258270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/>
          <p:cNvSpPr/>
          <p:nvPr/>
        </p:nvSpPr>
        <p:spPr>
          <a:xfrm>
            <a:off x="7455828" y="4136598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/>
          <p:cNvSpPr/>
          <p:nvPr/>
        </p:nvSpPr>
        <p:spPr>
          <a:xfrm>
            <a:off x="8544272" y="4486157"/>
            <a:ext cx="214323" cy="214323"/>
          </a:xfrm>
          <a:prstGeom prst="star5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231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1512" y="126019"/>
            <a:ext cx="10515600" cy="768038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E75384"/>
                </a:solidFill>
              </a:rPr>
              <a:t>Architectures spécialisées</a:t>
            </a:r>
            <a:endParaRPr lang="fr-FR" sz="14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18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66F488-68BE-41C3-8C3B-91AF42CA9999}"/>
              </a:ext>
            </a:extLst>
          </p:cNvPr>
          <p:cNvGraphicFramePr>
            <a:graphicFrameLocks noGrp="1"/>
          </p:cNvGraphicFramePr>
          <p:nvPr/>
        </p:nvGraphicFramePr>
        <p:xfrm>
          <a:off x="265115" y="2140770"/>
          <a:ext cx="11661770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381">
                  <a:extLst>
                    <a:ext uri="{9D8B030D-6E8A-4147-A177-3AD203B41FA5}">
                      <a16:colId xmlns:a16="http://schemas.microsoft.com/office/drawing/2014/main" val="1781350750"/>
                    </a:ext>
                  </a:extLst>
                </a:gridCol>
                <a:gridCol w="3695632">
                  <a:extLst>
                    <a:ext uri="{9D8B030D-6E8A-4147-A177-3AD203B41FA5}">
                      <a16:colId xmlns:a16="http://schemas.microsoft.com/office/drawing/2014/main" val="1648684324"/>
                    </a:ext>
                  </a:extLst>
                </a:gridCol>
                <a:gridCol w="489310">
                  <a:extLst>
                    <a:ext uri="{9D8B030D-6E8A-4147-A177-3AD203B41FA5}">
                      <a16:colId xmlns:a16="http://schemas.microsoft.com/office/drawing/2014/main" val="3683798171"/>
                    </a:ext>
                  </a:extLst>
                </a:gridCol>
                <a:gridCol w="3288447">
                  <a:extLst>
                    <a:ext uri="{9D8B030D-6E8A-4147-A177-3AD203B41FA5}">
                      <a16:colId xmlns:a16="http://schemas.microsoft.com/office/drawing/2014/main" val="2867956007"/>
                    </a:ext>
                  </a:extLst>
                </a:gridCol>
              </a:tblGrid>
              <a:tr h="309634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CRIANN : Une machine architecture vectorielle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Caractéristiques Techniques Générales :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Cible 20 nœuds (≥400 </a:t>
                      </a:r>
                      <a:r>
                        <a:rPr lang="fr-FR" sz="1100" b="0" i="0" u="none" strike="noStrike" baseline="0" dirty="0" err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Tflops</a:t>
                      </a: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Acquisition en deux phases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Double objectif : étalement du financement et bénéfice d’avancées technologiques en cours de vie de la machine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2022 : 1</a:t>
                      </a:r>
                      <a:r>
                        <a:rPr lang="fr-FR" sz="1100" b="0" i="0" u="none" strike="noStrike" baseline="3000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ère</a:t>
                      </a: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 tranche calculateur vectoriel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S1.2024 : 2</a:t>
                      </a:r>
                      <a:r>
                        <a:rPr lang="fr-FR" sz="1100" b="0" i="0" u="none" strike="noStrike" baseline="3000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ème</a:t>
                      </a: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 tranche nœuds de calcul vectoriel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Participation de CALMIP à la procédure </a:t>
                      </a:r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Accompagnement &amp; Formation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Environnement de développement spécifique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Accompagnement projets utilisateurs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Jours experts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</a:rPr>
                        <a:t>CALMIP : Un cluster NVIDIA ARM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</a:rPr>
                      </a:br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Caractéristiques Techniques Générales :</a:t>
                      </a:r>
                    </a:p>
                    <a:p>
                      <a:pPr marL="268288" lvl="1" indent="-92075" algn="l">
                        <a:buFont typeface="Arial" panose="020B0604020202020204" pitchFamily="34" charset="0"/>
                        <a:buChar char="•"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rPr>
                        <a:t>Cible 15 nœuds ARM mono-socket (environ 25 </a:t>
                      </a:r>
                      <a:r>
                        <a:rPr lang="fr-FR" sz="1100" b="0" i="0" u="none" strike="noStrike" baseline="0" dirty="0" err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rPr>
                        <a:t>Tflops</a:t>
                      </a: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rPr>
                        <a:t> CPU et 585 </a:t>
                      </a:r>
                      <a:r>
                        <a:rPr lang="fr-FR" sz="1100" b="0" i="0" u="none" strike="noStrike" baseline="0" dirty="0" err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rPr>
                        <a:t>Tflops</a:t>
                      </a: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rPr>
                        <a:t> GPU)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Acquisition en une seule phase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Objectif : rapidement disponible pour la communauté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noProof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  <a:sym typeface="Helvetica Neue"/>
                        </a:rPr>
                        <a:t>Participation du CRIANN à la procédure </a:t>
                      </a:r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Accompagnement &amp; Formation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Environnement de développement spécifique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Accompagnement projet utilisateurs</a:t>
                      </a:r>
                    </a:p>
                    <a:p>
                      <a:pPr marL="360363" marR="0" lvl="1" indent="-1841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Jours experts</a:t>
                      </a:r>
                    </a:p>
                    <a:p>
                      <a:pPr algn="l"/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ROMEO : Simulateur Calcul Quantique</a:t>
                      </a:r>
                    </a:p>
                    <a:p>
                      <a:pPr algn="l"/>
                      <a:endParaRPr lang="fr-FR" sz="1100" b="1" i="0" u="none" strike="noStrike" baseline="0" dirty="0">
                        <a:solidFill>
                          <a:srgbClr val="0066A2"/>
                        </a:solidFill>
                        <a:latin typeface="Verdana-Bold"/>
                      </a:endParaRPr>
                    </a:p>
                    <a:p>
                      <a:pPr algn="l"/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</a:rPr>
                        <a:t>Caractéristiques Techniques Générales</a:t>
                      </a:r>
                    </a:p>
                    <a:p>
                      <a:pPr marL="268288" lvl="1" indent="-92075" algn="l" defTabSz="914400">
                        <a:buFont typeface="Arial" panose="020B0604020202020204" pitchFamily="34" charset="0"/>
                        <a:buChar char="•"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Machine QLM (ATOS) 30qubit / 1.5 To Ram (existant mis à disposition par ROMEO) </a:t>
                      </a:r>
                    </a:p>
                    <a:p>
                      <a:pPr algn="l"/>
                      <a:r>
                        <a:rPr lang="fr-FR" sz="1100" b="1" i="0" u="none" strike="noStrike" baseline="0" dirty="0">
                          <a:solidFill>
                            <a:srgbClr val="0066A2"/>
                          </a:solidFill>
                          <a:latin typeface="Verdana-Bold"/>
                          <a:ea typeface="+mn-ea"/>
                          <a:cs typeface="+mn-cs"/>
                        </a:rPr>
                        <a:t>Environnement d’apprentissage du Calcul Quantique</a:t>
                      </a:r>
                    </a:p>
                    <a:p>
                      <a:pPr marL="268288" lvl="1" indent="-92075" algn="l" defTabSz="914400">
                        <a:buFont typeface="Arial" panose="020B0604020202020204" pitchFamily="34" charset="0"/>
                        <a:buChar char="•"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Pile logicielle Libre</a:t>
                      </a:r>
                    </a:p>
                    <a:p>
                      <a:pPr marL="268288" lvl="1" indent="-92075" algn="l" defTabSz="914400">
                        <a:buFont typeface="Arial" panose="020B0604020202020204" pitchFamily="34" charset="0"/>
                        <a:buChar char="•"/>
                      </a:pP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Accompagnement  projet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4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8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E33D75"/>
                </a:solidFill>
                <a:latin typeface="Calibri" panose="020F0502020204030204" pitchFamily="34" charset="0"/>
              </a:rPr>
              <a:t>Services</a:t>
            </a:r>
            <a:br>
              <a:rPr lang="fr-FR" dirty="0">
                <a:solidFill>
                  <a:srgbClr val="E33D75"/>
                </a:solidFill>
                <a:latin typeface="Calibri" panose="020F050202020403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fr-FR" dirty="0">
                <a:latin typeface="Calibri" panose="020F0502020204030204" pitchFamily="34" charset="0"/>
              </a:rPr>
              <a:t>Site web </a:t>
            </a:r>
            <a:r>
              <a:rPr lang="fr-FR" dirty="0">
                <a:latin typeface="Calibri" panose="020F0502020204030204" pitchFamily="34" charset="0"/>
                <a:hlinkClick r:id="rId3"/>
              </a:rPr>
              <a:t>https://www.mesonet.fr</a:t>
            </a:r>
            <a:r>
              <a:rPr lang="fr-FR" dirty="0">
                <a:latin typeface="Calibri" panose="020F0502020204030204" pitchFamily="34" charset="0"/>
              </a:rPr>
              <a:t> </a:t>
            </a:r>
          </a:p>
          <a:p>
            <a:r>
              <a:rPr lang="fr-FR" dirty="0">
                <a:latin typeface="Calibri" panose="020F0502020204030204" pitchFamily="34" charset="0"/>
              </a:rPr>
              <a:t>Authentification </a:t>
            </a:r>
            <a:r>
              <a:rPr lang="fr-FR" dirty="0" err="1">
                <a:latin typeface="Calibri" panose="020F0502020204030204" pitchFamily="34" charset="0"/>
              </a:rPr>
              <a:t>EduGain</a:t>
            </a:r>
            <a:r>
              <a:rPr lang="fr-FR" dirty="0"/>
              <a:t> </a:t>
            </a:r>
            <a:r>
              <a:rPr lang="fr-FR" dirty="0">
                <a:hlinkClick r:id="rId4"/>
              </a:rPr>
              <a:t>https://iam.mesonet.fr</a:t>
            </a:r>
            <a:r>
              <a:rPr lang="fr-FR" dirty="0"/>
              <a:t> </a:t>
            </a:r>
          </a:p>
          <a:p>
            <a:r>
              <a:rPr lang="fr-FR" dirty="0">
                <a:latin typeface="Calibri" panose="020F0502020204030204" pitchFamily="34" charset="0"/>
              </a:rPr>
              <a:t>Attribution </a:t>
            </a:r>
            <a:r>
              <a:rPr lang="fr-FR" dirty="0"/>
              <a:t>de ressources : </a:t>
            </a:r>
            <a:r>
              <a:rPr lang="fr-FR" dirty="0">
                <a:hlinkClick r:id="rId5"/>
              </a:rPr>
              <a:t>https://acces.mesonet.fr</a:t>
            </a:r>
            <a:r>
              <a:rPr lang="fr-FR" dirty="0"/>
              <a:t> </a:t>
            </a:r>
          </a:p>
          <a:p>
            <a:r>
              <a:rPr lang="fr-FR" dirty="0"/>
              <a:t>Documentation </a:t>
            </a:r>
            <a:r>
              <a:rPr lang="fr-FR" dirty="0">
                <a:hlinkClick r:id="rId6"/>
              </a:rPr>
              <a:t>https://www.mesonet.fr/documentation</a:t>
            </a:r>
            <a:endParaRPr lang="fr-FR" dirty="0"/>
          </a:p>
          <a:p>
            <a:r>
              <a:rPr lang="fr-FR" dirty="0"/>
              <a:t>Accompagnement des entreprises / institutions : </a:t>
            </a:r>
            <a:r>
              <a:rPr lang="fr-FR" i="1" dirty="0" err="1"/>
              <a:t>Competence</a:t>
            </a:r>
            <a:r>
              <a:rPr lang="fr-FR" i="1" dirty="0"/>
              <a:t> Center</a:t>
            </a:r>
          </a:p>
          <a:p>
            <a:endParaRPr lang="fr-FR" i="1" dirty="0"/>
          </a:p>
          <a:p>
            <a:r>
              <a:rPr lang="fr-FR" dirty="0"/>
              <a:t>Support</a:t>
            </a:r>
          </a:p>
          <a:p>
            <a:pPr lvl="1"/>
            <a:r>
              <a:rPr lang="fr-FR" dirty="0"/>
              <a:t>Système de ticket</a:t>
            </a:r>
          </a:p>
          <a:p>
            <a:pPr lvl="1"/>
            <a:r>
              <a:rPr lang="fr-FR" dirty="0"/>
              <a:t>Mise en place du support mutualisé</a:t>
            </a:r>
          </a:p>
          <a:p>
            <a:endParaRPr lang="fr-FR" dirty="0">
              <a:latin typeface="Calibri" panose="020F0502020204030204" pitchFamily="34" charset="0"/>
            </a:endParaRPr>
          </a:p>
          <a:p>
            <a:pPr lvl="1"/>
            <a:endParaRPr lang="fr-FR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3B3DE-0768-4ED4-9041-7CCEC3730E29}" type="datetime1">
              <a:rPr lang="fr-FR" smtClean="0"/>
              <a:t>18/10/2023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19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264352" y="1632213"/>
            <a:ext cx="252028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COMPTE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96400" y="2492896"/>
            <a:ext cx="24482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RESSOURCES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743728" y="3284509"/>
            <a:ext cx="24482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CLÉS + SSH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10632504" y="2001545"/>
            <a:ext cx="288032" cy="3646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/>
          <p:cNvSpPr/>
          <p:nvPr/>
        </p:nvSpPr>
        <p:spPr>
          <a:xfrm>
            <a:off x="11051604" y="2830208"/>
            <a:ext cx="288032" cy="3646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8466584" y="1845211"/>
            <a:ext cx="790500" cy="439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8858200" y="2696852"/>
            <a:ext cx="797768" cy="182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53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36088" y="665040"/>
            <a:ext cx="6078600" cy="6186096"/>
            <a:chOff x="117811" y="671904"/>
            <a:chExt cx="6078600" cy="6186096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9" b="4997"/>
            <a:stretch/>
          </p:blipFill>
          <p:spPr>
            <a:xfrm>
              <a:off x="117811" y="671904"/>
              <a:ext cx="6078600" cy="6186096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2E3EDD4-5176-4D46-91BE-3E4C448900B8}"/>
                </a:ext>
              </a:extLst>
            </p:cNvPr>
            <p:cNvSpPr/>
            <p:nvPr/>
          </p:nvSpPr>
          <p:spPr>
            <a:xfrm>
              <a:off x="2420111" y="1593232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C1EFE966-6D2F-3243-AAC5-96DD199F0A9E}"/>
                </a:ext>
              </a:extLst>
            </p:cNvPr>
            <p:cNvSpPr/>
            <p:nvPr/>
          </p:nvSpPr>
          <p:spPr>
            <a:xfrm>
              <a:off x="3919492" y="1766362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0BEAA7E-7DD9-F84E-B01E-7F36DCF4286C}"/>
                </a:ext>
              </a:extLst>
            </p:cNvPr>
            <p:cNvSpPr/>
            <p:nvPr/>
          </p:nvSpPr>
          <p:spPr>
            <a:xfrm>
              <a:off x="1207159" y="2354583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D1762BE-3BB4-9A40-BD9F-F7FC79BF199C}"/>
                </a:ext>
              </a:extLst>
            </p:cNvPr>
            <p:cNvSpPr/>
            <p:nvPr/>
          </p:nvSpPr>
          <p:spPr>
            <a:xfrm>
              <a:off x="3229565" y="1989165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6C99204-039E-594C-9AE9-7BC947FD1949}"/>
                </a:ext>
              </a:extLst>
            </p:cNvPr>
            <p:cNvSpPr/>
            <p:nvPr/>
          </p:nvSpPr>
          <p:spPr>
            <a:xfrm>
              <a:off x="1297873" y="2920960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D471B88-16FF-EF4A-9955-D4EC7C547C61}"/>
                </a:ext>
              </a:extLst>
            </p:cNvPr>
            <p:cNvSpPr/>
            <p:nvPr/>
          </p:nvSpPr>
          <p:spPr>
            <a:xfrm>
              <a:off x="2546208" y="2747830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64C3EE2-F153-E54E-899D-CCEE3084339F}"/>
                </a:ext>
              </a:extLst>
            </p:cNvPr>
            <p:cNvSpPr/>
            <p:nvPr/>
          </p:nvSpPr>
          <p:spPr>
            <a:xfrm>
              <a:off x="4076334" y="2974973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B2EE0EA-32F2-3A4D-B54C-4EA6E85EFD45}"/>
                </a:ext>
              </a:extLst>
            </p:cNvPr>
            <p:cNvSpPr/>
            <p:nvPr/>
          </p:nvSpPr>
          <p:spPr>
            <a:xfrm>
              <a:off x="3122167" y="2622807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4B2BEDE-B3BA-584C-A097-B0E048CB0B8E}"/>
                </a:ext>
              </a:extLst>
            </p:cNvPr>
            <p:cNvSpPr/>
            <p:nvPr/>
          </p:nvSpPr>
          <p:spPr>
            <a:xfrm>
              <a:off x="1849034" y="4375814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CA04411-6016-7A47-ABDF-EA94B2FEF98E}"/>
                </a:ext>
              </a:extLst>
            </p:cNvPr>
            <p:cNvSpPr/>
            <p:nvPr/>
          </p:nvSpPr>
          <p:spPr>
            <a:xfrm>
              <a:off x="2677223" y="5118359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A56E6BD-EBF8-574C-B2E6-4E727E07E7D2}"/>
                </a:ext>
              </a:extLst>
            </p:cNvPr>
            <p:cNvSpPr/>
            <p:nvPr/>
          </p:nvSpPr>
          <p:spPr>
            <a:xfrm>
              <a:off x="3668203" y="5118359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F323844-52DA-664C-AAA1-62BAC919A4F8}"/>
                </a:ext>
              </a:extLst>
            </p:cNvPr>
            <p:cNvSpPr/>
            <p:nvPr/>
          </p:nvSpPr>
          <p:spPr>
            <a:xfrm>
              <a:off x="4543538" y="5291489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248EA34-EA43-9740-86A4-EE90EFAC47A5}"/>
                </a:ext>
              </a:extLst>
            </p:cNvPr>
            <p:cNvSpPr txBox="1"/>
            <p:nvPr/>
          </p:nvSpPr>
          <p:spPr>
            <a:xfrm>
              <a:off x="2381924" y="1593033"/>
              <a:ext cx="634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16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5581E13-52B0-524C-9537-A89E93C3CD5B}"/>
                </a:ext>
              </a:extLst>
            </p:cNvPr>
            <p:cNvSpPr txBox="1"/>
            <p:nvPr/>
          </p:nvSpPr>
          <p:spPr>
            <a:xfrm>
              <a:off x="3947001" y="1763176"/>
              <a:ext cx="3482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2856F91C-CF6D-0F4C-8880-833A162D8215}"/>
                </a:ext>
              </a:extLst>
            </p:cNvPr>
            <p:cNvSpPr/>
            <p:nvPr/>
          </p:nvSpPr>
          <p:spPr>
            <a:xfrm>
              <a:off x="3520313" y="739535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E8C0D64-3A08-F44B-9EDD-BD78011FDEBA}"/>
                </a:ext>
              </a:extLst>
            </p:cNvPr>
            <p:cNvSpPr txBox="1"/>
            <p:nvPr/>
          </p:nvSpPr>
          <p:spPr>
            <a:xfrm>
              <a:off x="3196389" y="1976333"/>
              <a:ext cx="446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A4AD543-D58F-9649-91FB-27E0D3A34CE9}"/>
                </a:ext>
              </a:extLst>
            </p:cNvPr>
            <p:cNvSpPr txBox="1"/>
            <p:nvPr/>
          </p:nvSpPr>
          <p:spPr>
            <a:xfrm>
              <a:off x="1228926" y="2356905"/>
              <a:ext cx="304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74448C8-EAD2-AB4E-8D9B-8FA2BAFE2FFD}"/>
                </a:ext>
              </a:extLst>
            </p:cNvPr>
            <p:cNvSpPr txBox="1"/>
            <p:nvPr/>
          </p:nvSpPr>
          <p:spPr>
            <a:xfrm>
              <a:off x="3493991" y="743224"/>
              <a:ext cx="466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AA59BF5-6985-8643-AB5A-BB52F52D058E}"/>
                </a:ext>
              </a:extLst>
            </p:cNvPr>
            <p:cNvSpPr txBox="1"/>
            <p:nvPr/>
          </p:nvSpPr>
          <p:spPr>
            <a:xfrm>
              <a:off x="2576098" y="2758099"/>
              <a:ext cx="446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90C01DA-10F0-0D4E-8C71-31CAEB587C36}"/>
                </a:ext>
              </a:extLst>
            </p:cNvPr>
            <p:cNvSpPr txBox="1"/>
            <p:nvPr/>
          </p:nvSpPr>
          <p:spPr>
            <a:xfrm>
              <a:off x="1267946" y="2921993"/>
              <a:ext cx="429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5A84755-D145-D840-BFA3-E01F3DAEC72E}"/>
                </a:ext>
              </a:extLst>
            </p:cNvPr>
            <p:cNvSpPr txBox="1"/>
            <p:nvPr/>
          </p:nvSpPr>
          <p:spPr>
            <a:xfrm>
              <a:off x="1810777" y="4375814"/>
              <a:ext cx="4897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52BEB34-D343-7446-85FF-1AD5ED0A4B67}"/>
                </a:ext>
              </a:extLst>
            </p:cNvPr>
            <p:cNvSpPr txBox="1"/>
            <p:nvPr/>
          </p:nvSpPr>
          <p:spPr>
            <a:xfrm>
              <a:off x="2641218" y="5123865"/>
              <a:ext cx="446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FA9A7AB-EA66-1744-879E-86E883C054A2}"/>
                </a:ext>
              </a:extLst>
            </p:cNvPr>
            <p:cNvSpPr txBox="1"/>
            <p:nvPr/>
          </p:nvSpPr>
          <p:spPr>
            <a:xfrm>
              <a:off x="3635586" y="5121112"/>
              <a:ext cx="4469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DC0AEC2-0D7A-2641-8BA9-D08735C93545}"/>
                </a:ext>
              </a:extLst>
            </p:cNvPr>
            <p:cNvSpPr txBox="1"/>
            <p:nvPr/>
          </p:nvSpPr>
          <p:spPr>
            <a:xfrm>
              <a:off x="4518001" y="5292232"/>
              <a:ext cx="479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63578A71-816B-FA4D-A7E2-044AAAA24402}"/>
                </a:ext>
              </a:extLst>
            </p:cNvPr>
            <p:cNvSpPr/>
            <p:nvPr/>
          </p:nvSpPr>
          <p:spPr>
            <a:xfrm>
              <a:off x="4549369" y="3976554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CBC1A4C-196B-814A-A6F7-7D409A3C5DC6}"/>
                </a:ext>
              </a:extLst>
            </p:cNvPr>
            <p:cNvSpPr/>
            <p:nvPr/>
          </p:nvSpPr>
          <p:spPr>
            <a:xfrm>
              <a:off x="5223441" y="5234744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7D8A461C-4B81-1C45-9607-C3DD0F89C7B9}"/>
                </a:ext>
              </a:extLst>
            </p:cNvPr>
            <p:cNvSpPr txBox="1"/>
            <p:nvPr/>
          </p:nvSpPr>
          <p:spPr>
            <a:xfrm>
              <a:off x="5206071" y="5230724"/>
              <a:ext cx="418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3D68A6D3-2363-5D43-88F1-E4740BC63C3E}"/>
                </a:ext>
              </a:extLst>
            </p:cNvPr>
            <p:cNvSpPr txBox="1"/>
            <p:nvPr/>
          </p:nvSpPr>
          <p:spPr>
            <a:xfrm>
              <a:off x="4572403" y="3982060"/>
              <a:ext cx="3482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C4E32F4-0304-534E-84BC-EEFF4365DB78}"/>
                </a:ext>
              </a:extLst>
            </p:cNvPr>
            <p:cNvSpPr txBox="1"/>
            <p:nvPr/>
          </p:nvSpPr>
          <p:spPr>
            <a:xfrm>
              <a:off x="4106481" y="2968505"/>
              <a:ext cx="3482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B0FD244-FB67-8747-808B-B7E49AF04AEC}"/>
                </a:ext>
              </a:extLst>
            </p:cNvPr>
            <p:cNvSpPr txBox="1"/>
            <p:nvPr/>
          </p:nvSpPr>
          <p:spPr>
            <a:xfrm>
              <a:off x="3145982" y="2620797"/>
              <a:ext cx="3482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06C6561-17F8-FA46-911E-65E041980CEC}"/>
                </a:ext>
              </a:extLst>
            </p:cNvPr>
            <p:cNvSpPr/>
            <p:nvPr/>
          </p:nvSpPr>
          <p:spPr>
            <a:xfrm>
              <a:off x="5246930" y="2181453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B71BA82-8BDA-4F47-B03A-8234817F6136}"/>
                </a:ext>
              </a:extLst>
            </p:cNvPr>
            <p:cNvSpPr txBox="1"/>
            <p:nvPr/>
          </p:nvSpPr>
          <p:spPr>
            <a:xfrm>
              <a:off x="5210972" y="2182196"/>
              <a:ext cx="4858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10</a:t>
              </a:r>
            </a:p>
          </p:txBody>
        </p:sp>
        <p:grpSp>
          <p:nvGrpSpPr>
            <p:cNvPr id="49" name="Groupe 48"/>
            <p:cNvGrpSpPr/>
            <p:nvPr/>
          </p:nvGrpSpPr>
          <p:grpSpPr>
            <a:xfrm>
              <a:off x="3098869" y="1705929"/>
              <a:ext cx="601559" cy="369332"/>
              <a:chOff x="4536671" y="6350840"/>
              <a:chExt cx="601559" cy="369332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32F8715F-DC30-7145-A41F-39A7464E7B24}"/>
                  </a:ext>
                </a:extLst>
              </p:cNvPr>
              <p:cNvSpPr/>
              <p:nvPr/>
            </p:nvSpPr>
            <p:spPr>
              <a:xfrm>
                <a:off x="4536671" y="6373912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B1360FDE-BCB3-5F4A-A116-8F35543A3537}"/>
                  </a:ext>
                </a:extLst>
              </p:cNvPr>
              <p:cNvSpPr txBox="1"/>
              <p:nvPr/>
            </p:nvSpPr>
            <p:spPr>
              <a:xfrm>
                <a:off x="4560160" y="6350840"/>
                <a:ext cx="5780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643169" y="3700892"/>
              <a:ext cx="381309" cy="355043"/>
              <a:chOff x="4073466" y="6364714"/>
              <a:chExt cx="381309" cy="355043"/>
            </a:xfrm>
          </p:grpSpPr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4073466" y="6373497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0B4EB0F6-16BF-5548-B7C0-2DD5185555F7}"/>
                  </a:ext>
                </a:extLst>
              </p:cNvPr>
              <p:cNvSpPr txBox="1"/>
              <p:nvPr/>
            </p:nvSpPr>
            <p:spPr>
              <a:xfrm>
                <a:off x="4106481" y="6364714"/>
                <a:ext cx="3482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1" name="Groupe 50"/>
            <p:cNvGrpSpPr/>
            <p:nvPr/>
          </p:nvGrpSpPr>
          <p:grpSpPr>
            <a:xfrm>
              <a:off x="5416828" y="5914375"/>
              <a:ext cx="381309" cy="350280"/>
              <a:chOff x="4536671" y="6369892"/>
              <a:chExt cx="381309" cy="350280"/>
            </a:xfrm>
          </p:grpSpPr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32F8715F-DC30-7145-A41F-39A7464E7B24}"/>
                  </a:ext>
                </a:extLst>
              </p:cNvPr>
              <p:cNvSpPr/>
              <p:nvPr/>
            </p:nvSpPr>
            <p:spPr>
              <a:xfrm>
                <a:off x="4536671" y="6373912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B1360FDE-BCB3-5F4A-A116-8F35543A3537}"/>
                  </a:ext>
                </a:extLst>
              </p:cNvPr>
              <p:cNvSpPr txBox="1"/>
              <p:nvPr/>
            </p:nvSpPr>
            <p:spPr>
              <a:xfrm>
                <a:off x="4569686" y="6369892"/>
                <a:ext cx="3482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7EFE8CD-EF72-4C4B-833F-47116E28D09F}"/>
                </a:ext>
              </a:extLst>
            </p:cNvPr>
            <p:cNvSpPr/>
            <p:nvPr/>
          </p:nvSpPr>
          <p:spPr>
            <a:xfrm>
              <a:off x="2989689" y="22233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EA3173D-200E-9C49-B6BB-CD2CF80EC9B6}"/>
                </a:ext>
              </a:extLst>
            </p:cNvPr>
            <p:cNvSpPr txBox="1"/>
            <p:nvPr/>
          </p:nvSpPr>
          <p:spPr>
            <a:xfrm>
              <a:off x="2936114" y="2243876"/>
              <a:ext cx="437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779550C5-884E-5841-AC93-5724C0DBC97E}"/>
                </a:ext>
              </a:extLst>
            </p:cNvPr>
            <p:cNvSpPr/>
            <p:nvPr/>
          </p:nvSpPr>
          <p:spPr>
            <a:xfrm>
              <a:off x="3236866" y="2267750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09EE6669-6FE1-2842-BAC0-83981E949C4F}"/>
                </a:ext>
              </a:extLst>
            </p:cNvPr>
            <p:cNvSpPr txBox="1"/>
            <p:nvPr/>
          </p:nvSpPr>
          <p:spPr>
            <a:xfrm>
              <a:off x="3216943" y="2283736"/>
              <a:ext cx="437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7EE96E06-FC04-BD4A-AEA3-31E8B5E1593F}"/>
                </a:ext>
              </a:extLst>
            </p:cNvPr>
            <p:cNvSpPr/>
            <p:nvPr/>
          </p:nvSpPr>
          <p:spPr>
            <a:xfrm>
              <a:off x="2881271" y="1956086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F6573DD-1CB9-784B-AAB4-56EAD2B26EED}"/>
                </a:ext>
              </a:extLst>
            </p:cNvPr>
            <p:cNvSpPr txBox="1"/>
            <p:nvPr/>
          </p:nvSpPr>
          <p:spPr>
            <a:xfrm>
              <a:off x="2826185" y="1957600"/>
              <a:ext cx="451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58576B-1266-4B97-BABF-01C88E2006C2}" type="datetime1">
              <a:rPr lang="fr-FR" smtClean="0"/>
              <a:t>18/10/2023</a:t>
            </a:fld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2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4768E0-4C5A-D14F-BDAE-11A02D1CDE51}"/>
              </a:ext>
            </a:extLst>
          </p:cNvPr>
          <p:cNvGrpSpPr/>
          <p:nvPr/>
        </p:nvGrpSpPr>
        <p:grpSpPr>
          <a:xfrm>
            <a:off x="423546" y="969069"/>
            <a:ext cx="375051" cy="369332"/>
            <a:chOff x="7574752" y="1141866"/>
            <a:chExt cx="375051" cy="369332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47373FC-BE58-EF4E-BFC4-1EB9F0755C45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DF58FF8-2857-EF42-9C91-6B228D32FA44}"/>
                </a:ext>
              </a:extLst>
            </p:cNvPr>
            <p:cNvSpPr txBox="1"/>
            <p:nvPr/>
          </p:nvSpPr>
          <p:spPr>
            <a:xfrm>
              <a:off x="7601509" y="1141866"/>
              <a:ext cx="348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EFC6B38-A555-2448-BEA1-888A51954F87}"/>
              </a:ext>
            </a:extLst>
          </p:cNvPr>
          <p:cNvSpPr txBox="1"/>
          <p:nvPr/>
        </p:nvSpPr>
        <p:spPr>
          <a:xfrm>
            <a:off x="813478" y="1045432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GENCI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9E9BFC-5A0D-C64A-95CC-774E1C56D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14" y="349125"/>
            <a:ext cx="1889167" cy="701281"/>
          </a:xfrm>
          <a:prstGeom prst="rect">
            <a:avLst/>
          </a:prstGeom>
        </p:spPr>
      </p:pic>
      <p:grpSp>
        <p:nvGrpSpPr>
          <p:cNvPr id="64" name="Groupe 63">
            <a:extLst>
              <a:ext uri="{FF2B5EF4-FFF2-40B4-BE49-F238E27FC236}">
                <a16:creationId xmlns:a16="http://schemas.microsoft.com/office/drawing/2014/main" id="{071EF8D1-1347-E240-877C-55A429097E6B}"/>
              </a:ext>
            </a:extLst>
          </p:cNvPr>
          <p:cNvGrpSpPr/>
          <p:nvPr/>
        </p:nvGrpSpPr>
        <p:grpSpPr>
          <a:xfrm>
            <a:off x="6928865" y="548148"/>
            <a:ext cx="380075" cy="346260"/>
            <a:chOff x="7574752" y="1164938"/>
            <a:chExt cx="380075" cy="34626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0583E3E4-17D2-9C4F-A21A-2DE6C6A4CA2F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3DF86AD2-73CF-1E41-BF3A-25E1AF24BD5E}"/>
                </a:ext>
              </a:extLst>
            </p:cNvPr>
            <p:cNvSpPr txBox="1"/>
            <p:nvPr/>
          </p:nvSpPr>
          <p:spPr>
            <a:xfrm>
              <a:off x="7606533" y="1172010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C3A018A-5E1F-EA49-A44B-5A0E2FAA82B6}"/>
              </a:ext>
            </a:extLst>
          </p:cNvPr>
          <p:cNvGrpSpPr/>
          <p:nvPr/>
        </p:nvGrpSpPr>
        <p:grpSpPr>
          <a:xfrm>
            <a:off x="6929933" y="1152513"/>
            <a:ext cx="378858" cy="346260"/>
            <a:chOff x="7574752" y="1164938"/>
            <a:chExt cx="378858" cy="34626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228CC960-1C0E-BE41-B8DA-DB1CC1B24CF4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0D80A2E9-D95D-9343-88D8-D25DCCE15800}"/>
                </a:ext>
              </a:extLst>
            </p:cNvPr>
            <p:cNvSpPr txBox="1"/>
            <p:nvPr/>
          </p:nvSpPr>
          <p:spPr>
            <a:xfrm>
              <a:off x="7605316" y="1171836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DE0786B-3B63-8B4B-8442-935C76679923}"/>
              </a:ext>
            </a:extLst>
          </p:cNvPr>
          <p:cNvGrpSpPr/>
          <p:nvPr/>
        </p:nvGrpSpPr>
        <p:grpSpPr>
          <a:xfrm>
            <a:off x="6928865" y="1743735"/>
            <a:ext cx="376433" cy="346260"/>
            <a:chOff x="7574752" y="1164938"/>
            <a:chExt cx="376433" cy="34626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0A50C0AB-2718-3349-BF89-967FFE9E1C62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D911E2C1-03BD-D74E-8B64-351EBC5A4142}"/>
                </a:ext>
              </a:extLst>
            </p:cNvPr>
            <p:cNvSpPr txBox="1"/>
            <p:nvPr/>
          </p:nvSpPr>
          <p:spPr>
            <a:xfrm>
              <a:off x="7602891" y="1177034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C6EF698E-50E0-EF4D-A7FE-92D2C1F81E4F}"/>
              </a:ext>
            </a:extLst>
          </p:cNvPr>
          <p:cNvGrpSpPr/>
          <p:nvPr/>
        </p:nvGrpSpPr>
        <p:grpSpPr>
          <a:xfrm>
            <a:off x="6933809" y="2313057"/>
            <a:ext cx="385099" cy="346260"/>
            <a:chOff x="7574752" y="1164938"/>
            <a:chExt cx="385099" cy="346260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D03D2855-C9CD-364E-A414-3D2B5020FB8D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98876326-573E-934D-A277-DE45897D1D32}"/>
                </a:ext>
              </a:extLst>
            </p:cNvPr>
            <p:cNvSpPr txBox="1"/>
            <p:nvPr/>
          </p:nvSpPr>
          <p:spPr>
            <a:xfrm>
              <a:off x="7611557" y="1172010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C3AEE0F-97F0-B044-B402-B6C90EFA9A73}"/>
              </a:ext>
            </a:extLst>
          </p:cNvPr>
          <p:cNvGrpSpPr/>
          <p:nvPr/>
        </p:nvGrpSpPr>
        <p:grpSpPr>
          <a:xfrm>
            <a:off x="6934877" y="2883555"/>
            <a:ext cx="386481" cy="346260"/>
            <a:chOff x="7574752" y="1164938"/>
            <a:chExt cx="386481" cy="346260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4152DB72-1C57-E149-8F75-722F54FB8D9D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8353C9FB-4C1D-B247-BA0B-CD3963430D7D}"/>
                </a:ext>
              </a:extLst>
            </p:cNvPr>
            <p:cNvSpPr txBox="1"/>
            <p:nvPr/>
          </p:nvSpPr>
          <p:spPr>
            <a:xfrm>
              <a:off x="7612939" y="1181884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BC9E5F02-5310-7F4D-87E4-AC9C6742DD3A}"/>
              </a:ext>
            </a:extLst>
          </p:cNvPr>
          <p:cNvGrpSpPr/>
          <p:nvPr/>
        </p:nvGrpSpPr>
        <p:grpSpPr>
          <a:xfrm>
            <a:off x="6933809" y="3497355"/>
            <a:ext cx="380075" cy="346260"/>
            <a:chOff x="7574752" y="1164938"/>
            <a:chExt cx="380075" cy="346260"/>
          </a:xfrm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32BEE242-D03A-784B-A76B-921D508F5327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82331C83-1B04-F64E-93AC-09584CA41371}"/>
                </a:ext>
              </a:extLst>
            </p:cNvPr>
            <p:cNvSpPr txBox="1"/>
            <p:nvPr/>
          </p:nvSpPr>
          <p:spPr>
            <a:xfrm>
              <a:off x="7606533" y="1172010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399C602C-9C1F-5941-B0E6-E7BDAF98B349}"/>
              </a:ext>
            </a:extLst>
          </p:cNvPr>
          <p:cNvGrpSpPr/>
          <p:nvPr/>
        </p:nvGrpSpPr>
        <p:grpSpPr>
          <a:xfrm>
            <a:off x="6946438" y="4081493"/>
            <a:ext cx="391505" cy="346260"/>
            <a:chOff x="7574752" y="1164938"/>
            <a:chExt cx="391505" cy="346260"/>
          </a:xfrm>
        </p:grpSpPr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E88201CD-F27F-5D4A-9C9B-002CF4266B7D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A4EBE6CB-58FE-464B-9539-14671AD0AF38}"/>
                </a:ext>
              </a:extLst>
            </p:cNvPr>
            <p:cNvSpPr txBox="1"/>
            <p:nvPr/>
          </p:nvSpPr>
          <p:spPr>
            <a:xfrm>
              <a:off x="7617963" y="1175589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93C87B33-D349-4441-A5BE-D968C328AE23}"/>
              </a:ext>
            </a:extLst>
          </p:cNvPr>
          <p:cNvGrpSpPr/>
          <p:nvPr/>
        </p:nvGrpSpPr>
        <p:grpSpPr>
          <a:xfrm>
            <a:off x="6947506" y="4685858"/>
            <a:ext cx="385099" cy="346260"/>
            <a:chOff x="7574752" y="1164938"/>
            <a:chExt cx="385099" cy="346260"/>
          </a:xfrm>
        </p:grpSpPr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D23974D6-8FB8-4341-8040-61B51AE41A16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820A56AA-BA97-C94D-ADA0-22252739A202}"/>
                </a:ext>
              </a:extLst>
            </p:cNvPr>
            <p:cNvSpPr txBox="1"/>
            <p:nvPr/>
          </p:nvSpPr>
          <p:spPr>
            <a:xfrm>
              <a:off x="7611557" y="1175025"/>
              <a:ext cx="348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9FDFC2CA-8328-B642-ADD8-3C2C51A6BB07}"/>
              </a:ext>
            </a:extLst>
          </p:cNvPr>
          <p:cNvGrpSpPr/>
          <p:nvPr/>
        </p:nvGrpSpPr>
        <p:grpSpPr>
          <a:xfrm>
            <a:off x="6926903" y="5299658"/>
            <a:ext cx="486800" cy="346260"/>
            <a:chOff x="7555217" y="1164938"/>
            <a:chExt cx="486800" cy="346260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DFD2A5CF-B253-754F-98DD-E38A49162DC1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967D572-E5E1-494B-B04F-61D7DB7E1F26}"/>
                </a:ext>
              </a:extLst>
            </p:cNvPr>
            <p:cNvSpPr txBox="1"/>
            <p:nvPr/>
          </p:nvSpPr>
          <p:spPr>
            <a:xfrm>
              <a:off x="7555217" y="1182950"/>
              <a:ext cx="48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0C566E08-C650-C14C-AF38-BD970F96DBED}"/>
              </a:ext>
            </a:extLst>
          </p:cNvPr>
          <p:cNvGrpSpPr/>
          <p:nvPr/>
        </p:nvGrpSpPr>
        <p:grpSpPr>
          <a:xfrm>
            <a:off x="9987738" y="564187"/>
            <a:ext cx="546152" cy="346260"/>
            <a:chOff x="7549750" y="1164938"/>
            <a:chExt cx="546152" cy="346260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58452BEA-90AC-564F-B401-D99475AA8E5D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2B8EEC89-71BE-B748-B869-411455BA5C4E}"/>
                </a:ext>
              </a:extLst>
            </p:cNvPr>
            <p:cNvSpPr txBox="1"/>
            <p:nvPr/>
          </p:nvSpPr>
          <p:spPr>
            <a:xfrm>
              <a:off x="7549750" y="1171427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7369391C-FFA4-2D4B-ADD7-51AAA0560639}"/>
              </a:ext>
            </a:extLst>
          </p:cNvPr>
          <p:cNvGrpSpPr/>
          <p:nvPr/>
        </p:nvGrpSpPr>
        <p:grpSpPr>
          <a:xfrm>
            <a:off x="9987738" y="1166789"/>
            <a:ext cx="546152" cy="346260"/>
            <a:chOff x="7549750" y="1164938"/>
            <a:chExt cx="546152" cy="346260"/>
          </a:xfrm>
        </p:grpSpPr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98F0FC02-B20B-0140-BA8F-CE283ADE5B04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BA48348A-2C0D-8147-9BD8-4719E088B21D}"/>
                </a:ext>
              </a:extLst>
            </p:cNvPr>
            <p:cNvSpPr txBox="1"/>
            <p:nvPr/>
          </p:nvSpPr>
          <p:spPr>
            <a:xfrm>
              <a:off x="7549750" y="1167785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5B49D772-6CEB-0244-B6A3-3F828E3C9522}"/>
              </a:ext>
            </a:extLst>
          </p:cNvPr>
          <p:cNvGrpSpPr/>
          <p:nvPr/>
        </p:nvGrpSpPr>
        <p:grpSpPr>
          <a:xfrm>
            <a:off x="9987738" y="1781571"/>
            <a:ext cx="546152" cy="346260"/>
            <a:chOff x="7549750" y="1164938"/>
            <a:chExt cx="546152" cy="346260"/>
          </a:xfrm>
        </p:grpSpPr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BE427B89-CD70-F04C-8B50-AF88ECE88CDB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E0938266-62DB-1245-B213-7DC370CA6D40}"/>
                </a:ext>
              </a:extLst>
            </p:cNvPr>
            <p:cNvSpPr txBox="1"/>
            <p:nvPr/>
          </p:nvSpPr>
          <p:spPr>
            <a:xfrm>
              <a:off x="7549750" y="1172809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3C71BD2-FE6C-DB46-8E29-CF2A3A9CE6B1}"/>
              </a:ext>
            </a:extLst>
          </p:cNvPr>
          <p:cNvGrpSpPr/>
          <p:nvPr/>
        </p:nvGrpSpPr>
        <p:grpSpPr>
          <a:xfrm>
            <a:off x="9987738" y="2324318"/>
            <a:ext cx="546152" cy="346260"/>
            <a:chOff x="7549750" y="1164938"/>
            <a:chExt cx="546152" cy="346260"/>
          </a:xfrm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F22E617C-C2D7-D143-96DE-F5D44DF60B2D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1BA29680-090D-184D-9ECA-11F4A2635133}"/>
                </a:ext>
              </a:extLst>
            </p:cNvPr>
            <p:cNvSpPr txBox="1"/>
            <p:nvPr/>
          </p:nvSpPr>
          <p:spPr>
            <a:xfrm>
              <a:off x="7549750" y="1176147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F26F9BB9-72AF-A547-B169-A79B8D696622}"/>
              </a:ext>
            </a:extLst>
          </p:cNvPr>
          <p:cNvGrpSpPr/>
          <p:nvPr/>
        </p:nvGrpSpPr>
        <p:grpSpPr>
          <a:xfrm>
            <a:off x="9987738" y="2911637"/>
            <a:ext cx="546152" cy="346260"/>
            <a:chOff x="7549750" y="1164938"/>
            <a:chExt cx="546152" cy="346260"/>
          </a:xfrm>
        </p:grpSpPr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BAD0EC53-CE77-1343-9D09-3E1ACF0D2528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FB13E9D8-AA79-FF40-A295-E23D7329CBB5}"/>
                </a:ext>
              </a:extLst>
            </p:cNvPr>
            <p:cNvSpPr txBox="1"/>
            <p:nvPr/>
          </p:nvSpPr>
          <p:spPr>
            <a:xfrm>
              <a:off x="7549750" y="1179519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AF23BD62-9860-D148-BCC8-981DBB00AAAA}"/>
              </a:ext>
            </a:extLst>
          </p:cNvPr>
          <p:cNvGrpSpPr/>
          <p:nvPr/>
        </p:nvGrpSpPr>
        <p:grpSpPr>
          <a:xfrm>
            <a:off x="9987738" y="3522697"/>
            <a:ext cx="546152" cy="346260"/>
            <a:chOff x="7549750" y="1164938"/>
            <a:chExt cx="546152" cy="346260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83E0F35C-5AD3-3548-A860-78A2C62A7A7C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AD4303A5-6883-474F-97D4-8F15C41686CF}"/>
                </a:ext>
              </a:extLst>
            </p:cNvPr>
            <p:cNvSpPr txBox="1"/>
            <p:nvPr/>
          </p:nvSpPr>
          <p:spPr>
            <a:xfrm>
              <a:off x="7549750" y="1176147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C1E9EB61-9D19-254A-B1BE-6D24FE530C5B}"/>
              </a:ext>
            </a:extLst>
          </p:cNvPr>
          <p:cNvGrpSpPr/>
          <p:nvPr/>
        </p:nvGrpSpPr>
        <p:grpSpPr>
          <a:xfrm>
            <a:off x="10002810" y="4106143"/>
            <a:ext cx="546152" cy="346260"/>
            <a:chOff x="7556730" y="1164938"/>
            <a:chExt cx="546152" cy="346260"/>
          </a:xfrm>
        </p:grpSpPr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6CAA2E5-4FAF-D946-92F0-499B68C5F897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4609634E-7A15-A54A-A4D4-0ABDB8B4BD7A}"/>
                </a:ext>
              </a:extLst>
            </p:cNvPr>
            <p:cNvSpPr txBox="1"/>
            <p:nvPr/>
          </p:nvSpPr>
          <p:spPr>
            <a:xfrm>
              <a:off x="7556730" y="1172539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CF8CFC8E-FCE2-0A4F-9A07-5161990E9750}"/>
              </a:ext>
            </a:extLst>
          </p:cNvPr>
          <p:cNvGrpSpPr/>
          <p:nvPr/>
        </p:nvGrpSpPr>
        <p:grpSpPr>
          <a:xfrm>
            <a:off x="9992762" y="4712591"/>
            <a:ext cx="546152" cy="346260"/>
            <a:chOff x="7554774" y="1164938"/>
            <a:chExt cx="546152" cy="346260"/>
          </a:xfrm>
        </p:grpSpPr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C3F38237-8FDB-024C-B532-51B16CA38990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8B11B14C-A66F-F041-8D65-92000A7D3FC0}"/>
                </a:ext>
              </a:extLst>
            </p:cNvPr>
            <p:cNvSpPr txBox="1"/>
            <p:nvPr/>
          </p:nvSpPr>
          <p:spPr>
            <a:xfrm>
              <a:off x="7554774" y="1174191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sp>
        <p:nvSpPr>
          <p:cNvPr id="115" name="ZoneTexte 114">
            <a:extLst>
              <a:ext uri="{FF2B5EF4-FFF2-40B4-BE49-F238E27FC236}">
                <a16:creationId xmlns:a16="http://schemas.microsoft.com/office/drawing/2014/main" id="{CAAB8A64-8EAB-AB45-A602-BD8ACC0BE8EA}"/>
              </a:ext>
            </a:extLst>
          </p:cNvPr>
          <p:cNvSpPr txBox="1"/>
          <p:nvPr/>
        </p:nvSpPr>
        <p:spPr>
          <a:xfrm>
            <a:off x="10344472" y="548680"/>
            <a:ext cx="1326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Centrale </a:t>
            </a:r>
            <a:r>
              <a:rPr lang="fr-FR" sz="1000" dirty="0" err="1"/>
              <a:t>Supelec</a:t>
            </a:r>
            <a:endParaRPr lang="fr-FR" sz="1000" dirty="0"/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36D8AB14-D8D1-4A4C-A19D-FA9688496BA2}"/>
              </a:ext>
            </a:extLst>
          </p:cNvPr>
          <p:cNvSpPr txBox="1"/>
          <p:nvPr/>
        </p:nvSpPr>
        <p:spPr>
          <a:xfrm>
            <a:off x="10344472" y="4037002"/>
            <a:ext cx="1627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Montpellier (</a:t>
            </a:r>
            <a:r>
              <a:rPr lang="fr-FR" sz="1000" dirty="0" err="1"/>
              <a:t>Meso@LR</a:t>
            </a:r>
            <a:r>
              <a:rPr lang="fr-FR" sz="1000" dirty="0"/>
              <a:t>)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BAE4F66D-3A46-D046-AD0B-FB3398FFEC82}"/>
              </a:ext>
            </a:extLst>
          </p:cNvPr>
          <p:cNvSpPr txBox="1"/>
          <p:nvPr/>
        </p:nvSpPr>
        <p:spPr>
          <a:xfrm>
            <a:off x="7265476" y="2859658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d’Orléans Fédération </a:t>
            </a:r>
            <a:r>
              <a:rPr lang="fr-FR" sz="1000" dirty="0" err="1"/>
              <a:t>CaSciModOT</a:t>
            </a:r>
            <a:endParaRPr lang="fr-FR" sz="1000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6F7ED409-5A12-AC41-9E97-6B1535FEC09C}"/>
              </a:ext>
            </a:extLst>
          </p:cNvPr>
          <p:cNvSpPr txBox="1"/>
          <p:nvPr/>
        </p:nvSpPr>
        <p:spPr>
          <a:xfrm>
            <a:off x="10344472" y="1704367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Paris sciences et lettres (dont Observatoire de Paris)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2081E36A-927D-7E43-A5D1-51D162ED77DA}"/>
              </a:ext>
            </a:extLst>
          </p:cNvPr>
          <p:cNvSpPr txBox="1"/>
          <p:nvPr/>
        </p:nvSpPr>
        <p:spPr>
          <a:xfrm>
            <a:off x="7265476" y="4666641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Reims Champagne-Ardenne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0069DA28-D055-1A4B-9557-E2ACB95724F7}"/>
              </a:ext>
            </a:extLst>
          </p:cNvPr>
          <p:cNvSpPr txBox="1"/>
          <p:nvPr/>
        </p:nvSpPr>
        <p:spPr>
          <a:xfrm>
            <a:off x="7265476" y="5362572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Strasbourg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FDFD7196-AACB-1249-82FD-B2E19C47A584}"/>
              </a:ext>
            </a:extLst>
          </p:cNvPr>
          <p:cNvSpPr txBox="1"/>
          <p:nvPr/>
        </p:nvSpPr>
        <p:spPr>
          <a:xfrm>
            <a:off x="10344472" y="2322454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CRIANN (Rouen)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7CEBFE26-98B3-704B-A38D-49B5E258AD52}"/>
              </a:ext>
            </a:extLst>
          </p:cNvPr>
          <p:cNvSpPr txBox="1"/>
          <p:nvPr/>
        </p:nvSpPr>
        <p:spPr>
          <a:xfrm>
            <a:off x="10344472" y="5222691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Côte d’Azur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CB2B3FC9-6A97-AB4A-A01C-E7EE72A5E38B}"/>
              </a:ext>
            </a:extLst>
          </p:cNvPr>
          <p:cNvSpPr txBox="1"/>
          <p:nvPr/>
        </p:nvSpPr>
        <p:spPr>
          <a:xfrm>
            <a:off x="7265476" y="2274992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Bourgogne</a:t>
            </a:r>
          </a:p>
          <a:p>
            <a:r>
              <a:rPr lang="fr-FR" sz="1000" dirty="0"/>
              <a:t>Franche Comté (UBFC)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5C3E950E-A242-EE45-9CDC-7C7B617352B4}"/>
              </a:ext>
            </a:extLst>
          </p:cNvPr>
          <p:cNvSpPr txBox="1"/>
          <p:nvPr/>
        </p:nvSpPr>
        <p:spPr>
          <a:xfrm>
            <a:off x="10344472" y="2892308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Bordeaux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894ADB3D-0BED-5148-90C8-186DA1A7489E}"/>
              </a:ext>
            </a:extLst>
          </p:cNvPr>
          <p:cNvSpPr txBox="1"/>
          <p:nvPr/>
        </p:nvSpPr>
        <p:spPr>
          <a:xfrm>
            <a:off x="10344472" y="4613941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Aix-Marseille Université</a:t>
            </a:r>
          </a:p>
        </p:txBody>
      </p:sp>
      <p:pic>
        <p:nvPicPr>
          <p:cNvPr id="126" name="Image 125">
            <a:extLst>
              <a:ext uri="{FF2B5EF4-FFF2-40B4-BE49-F238E27FC236}">
                <a16:creationId xmlns:a16="http://schemas.microsoft.com/office/drawing/2014/main" id="{4BF068D9-DF4D-C34A-8156-2E7B7FA4A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975" y="5358813"/>
            <a:ext cx="677232" cy="294581"/>
          </a:xfrm>
          <a:prstGeom prst="rect">
            <a:avLst/>
          </a:prstGeom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4328FD1B-DB4F-5544-A232-BB09CCB56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780" y="931888"/>
            <a:ext cx="640616" cy="404806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E75518CB-7C1D-1A41-99EC-DCC71AD52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7687" y="5152898"/>
            <a:ext cx="606987" cy="481736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BADD00FA-F721-E648-B1E7-EA2BB03AF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5587" y="2873668"/>
            <a:ext cx="693267" cy="40186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74059B0F-7006-734B-A0BB-C480C48A8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6790" y="1731493"/>
            <a:ext cx="662012" cy="468615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1BE35E2B-B32D-EE48-885F-E3701E1C1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5975" y="4701766"/>
            <a:ext cx="642423" cy="391721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65E752B2-3602-C64C-A044-58DDBE5F0C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2220" y="5743359"/>
            <a:ext cx="792559" cy="493953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83D889D7-216F-A046-B826-BBA377A684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9047" y="2394668"/>
            <a:ext cx="871092" cy="201452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7D43A442-CBD8-1B46-83CD-2BF38C29556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2725" b="27042"/>
          <a:stretch/>
        </p:blipFill>
        <p:spPr>
          <a:xfrm>
            <a:off x="5850803" y="1370111"/>
            <a:ext cx="1066629" cy="154638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C7988909-0AF1-1D43-BB9C-B5D1A6F6FD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94744" y="2906992"/>
            <a:ext cx="1010288" cy="353601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46F3776E-AFB7-3F44-B7EC-0D6C978557C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876" t="27845" r="17836" b="25571"/>
          <a:stretch/>
        </p:blipFill>
        <p:spPr>
          <a:xfrm>
            <a:off x="8986368" y="4698441"/>
            <a:ext cx="1003523" cy="369332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FFC54AEA-6BA4-F345-AB55-5EC41E6EBA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0334" y="4003565"/>
            <a:ext cx="604228" cy="604228"/>
          </a:xfrm>
          <a:prstGeom prst="rect">
            <a:avLst/>
          </a:prstGeom>
        </p:spPr>
      </p:pic>
      <p:sp>
        <p:nvSpPr>
          <p:cNvPr id="138" name="ZoneTexte 137">
            <a:extLst>
              <a:ext uri="{FF2B5EF4-FFF2-40B4-BE49-F238E27FC236}">
                <a16:creationId xmlns:a16="http://schemas.microsoft.com/office/drawing/2014/main" id="{3BBCC8C2-22A4-5A40-8E37-2C8094D14FF7}"/>
              </a:ext>
            </a:extLst>
          </p:cNvPr>
          <p:cNvSpPr txBox="1"/>
          <p:nvPr/>
        </p:nvSpPr>
        <p:spPr>
          <a:xfrm>
            <a:off x="7265476" y="5922643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Lille</a:t>
            </a:r>
          </a:p>
        </p:txBody>
      </p:sp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4FD36CAC-64F2-6548-8F0E-36487831113A}"/>
              </a:ext>
            </a:extLst>
          </p:cNvPr>
          <p:cNvGrpSpPr/>
          <p:nvPr/>
        </p:nvGrpSpPr>
        <p:grpSpPr>
          <a:xfrm>
            <a:off x="9997786" y="5239795"/>
            <a:ext cx="546152" cy="346260"/>
            <a:chOff x="7559798" y="1164938"/>
            <a:chExt cx="546152" cy="346260"/>
          </a:xfrm>
        </p:grpSpPr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B2B8C260-FB66-DB45-A6FB-5918905E6329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7BBC540F-B43E-634B-931F-B6C5B55F5C8D}"/>
                </a:ext>
              </a:extLst>
            </p:cNvPr>
            <p:cNvSpPr txBox="1"/>
            <p:nvPr/>
          </p:nvSpPr>
          <p:spPr>
            <a:xfrm>
              <a:off x="7559798" y="1174191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15EA64E4-E89C-4A48-B79C-8D8017052D5B}"/>
              </a:ext>
            </a:extLst>
          </p:cNvPr>
          <p:cNvGrpSpPr/>
          <p:nvPr/>
        </p:nvGrpSpPr>
        <p:grpSpPr>
          <a:xfrm>
            <a:off x="6933889" y="5859603"/>
            <a:ext cx="546152" cy="346260"/>
            <a:chOff x="7554774" y="1164938"/>
            <a:chExt cx="546152" cy="346260"/>
          </a:xfrm>
        </p:grpSpPr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ED7FC745-AC23-3947-9C88-31E9F8231D4F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B739D1BA-461B-0D43-8254-920F319BF50F}"/>
                </a:ext>
              </a:extLst>
            </p:cNvPr>
            <p:cNvSpPr txBox="1"/>
            <p:nvPr/>
          </p:nvSpPr>
          <p:spPr>
            <a:xfrm>
              <a:off x="7554774" y="1179215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145" name="ZoneTexte 144">
            <a:extLst>
              <a:ext uri="{FF2B5EF4-FFF2-40B4-BE49-F238E27FC236}">
                <a16:creationId xmlns:a16="http://schemas.microsoft.com/office/drawing/2014/main" id="{15C90A63-6B1F-7346-8D1A-F613099459BD}"/>
              </a:ext>
            </a:extLst>
          </p:cNvPr>
          <p:cNvSpPr txBox="1"/>
          <p:nvPr/>
        </p:nvSpPr>
        <p:spPr>
          <a:xfrm>
            <a:off x="10344472" y="3467516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Toulouse (</a:t>
            </a:r>
            <a:r>
              <a:rPr lang="fr-FR" sz="1000" dirty="0" err="1"/>
              <a:t>Calmip</a:t>
            </a:r>
            <a:r>
              <a:rPr lang="fr-FR" sz="1000" dirty="0"/>
              <a:t>)</a:t>
            </a:r>
          </a:p>
        </p:txBody>
      </p:sp>
      <p:pic>
        <p:nvPicPr>
          <p:cNvPr id="146" name="Image 145">
            <a:extLst>
              <a:ext uri="{FF2B5EF4-FFF2-40B4-BE49-F238E27FC236}">
                <a16:creationId xmlns:a16="http://schemas.microsoft.com/office/drawing/2014/main" id="{5CFF5350-6912-B14E-9D7D-0A5F932F10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0135" y="3551983"/>
            <a:ext cx="694946" cy="352568"/>
          </a:xfrm>
          <a:prstGeom prst="rect">
            <a:avLst/>
          </a:prstGeom>
        </p:spPr>
      </p:pic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E2AF4DA1-68A9-0046-8C8D-31E2B1CF3E47}"/>
              </a:ext>
            </a:extLst>
          </p:cNvPr>
          <p:cNvGrpSpPr/>
          <p:nvPr/>
        </p:nvGrpSpPr>
        <p:grpSpPr>
          <a:xfrm>
            <a:off x="9992762" y="5781614"/>
            <a:ext cx="546152" cy="346260"/>
            <a:chOff x="7554774" y="1164938"/>
            <a:chExt cx="546152" cy="346260"/>
          </a:xfrm>
        </p:grpSpPr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0747A2B6-87FD-F146-868A-5BAB55BB78C1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15975352-3D54-5647-96BA-58812704962F}"/>
                </a:ext>
              </a:extLst>
            </p:cNvPr>
            <p:cNvSpPr txBox="1"/>
            <p:nvPr/>
          </p:nvSpPr>
          <p:spPr>
            <a:xfrm>
              <a:off x="7554774" y="1169167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22</a:t>
              </a:r>
            </a:p>
          </p:txBody>
        </p:sp>
      </p:grp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DC192675-0D5E-FA48-A0B3-1587FDB9B58F}"/>
              </a:ext>
            </a:extLst>
          </p:cNvPr>
          <p:cNvGrpSpPr/>
          <p:nvPr/>
        </p:nvGrpSpPr>
        <p:grpSpPr>
          <a:xfrm>
            <a:off x="6926174" y="6357598"/>
            <a:ext cx="546152" cy="347627"/>
            <a:chOff x="7536689" y="1163571"/>
            <a:chExt cx="546152" cy="347627"/>
          </a:xfrm>
        </p:grpSpPr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A0ED7B1-48FC-D148-ACD6-8192EE7FDB98}"/>
                </a:ext>
              </a:extLst>
            </p:cNvPr>
            <p:cNvSpPr/>
            <p:nvPr/>
          </p:nvSpPr>
          <p:spPr>
            <a:xfrm>
              <a:off x="7574752" y="1164938"/>
              <a:ext cx="348294" cy="346260"/>
            </a:xfrm>
            <a:prstGeom prst="ellipse">
              <a:avLst/>
            </a:prstGeom>
            <a:solidFill>
              <a:srgbClr val="941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n>
                  <a:solidFill>
                    <a:schemeClr val="bg1"/>
                  </a:solidFill>
                </a:ln>
                <a:latin typeface="Times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3B83835D-6F8F-674B-9236-768EDB8AE21A}"/>
                </a:ext>
              </a:extLst>
            </p:cNvPr>
            <p:cNvSpPr txBox="1"/>
            <p:nvPr/>
          </p:nvSpPr>
          <p:spPr>
            <a:xfrm>
              <a:off x="7536689" y="1163571"/>
              <a:ext cx="54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sp>
        <p:nvSpPr>
          <p:cNvPr id="153" name="ZoneTexte 152">
            <a:extLst>
              <a:ext uri="{FF2B5EF4-FFF2-40B4-BE49-F238E27FC236}">
                <a16:creationId xmlns:a16="http://schemas.microsoft.com/office/drawing/2014/main" id="{6A978EB9-F80A-084A-9C65-155AFDE0490A}"/>
              </a:ext>
            </a:extLst>
          </p:cNvPr>
          <p:cNvSpPr txBox="1"/>
          <p:nvPr/>
        </p:nvSpPr>
        <p:spPr>
          <a:xfrm>
            <a:off x="7265476" y="6432345"/>
            <a:ext cx="1591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Paris Saclay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F08A33D5-59E1-3C4C-A8BF-81A9D6318533}"/>
              </a:ext>
            </a:extLst>
          </p:cNvPr>
          <p:cNvSpPr txBox="1"/>
          <p:nvPr/>
        </p:nvSpPr>
        <p:spPr>
          <a:xfrm>
            <a:off x="7265476" y="571099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des Antilles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A2F49C38-7C36-0C47-A485-00D2C53A9F6D}"/>
              </a:ext>
            </a:extLst>
          </p:cNvPr>
          <p:cNvSpPr txBox="1"/>
          <p:nvPr/>
        </p:nvSpPr>
        <p:spPr>
          <a:xfrm>
            <a:off x="7265476" y="1034360"/>
            <a:ext cx="174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CINAURA (Université Grenoble Alpes, FLMSN)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81BF8C10-7FD4-A347-94D9-A69AEECC3A01}"/>
              </a:ext>
            </a:extLst>
          </p:cNvPr>
          <p:cNvSpPr txBox="1"/>
          <p:nvPr/>
        </p:nvSpPr>
        <p:spPr>
          <a:xfrm>
            <a:off x="7265476" y="3472695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Tours</a:t>
            </a:r>
          </a:p>
          <a:p>
            <a:r>
              <a:rPr lang="fr-FR" sz="1000" dirty="0"/>
              <a:t>Fédération </a:t>
            </a:r>
            <a:r>
              <a:rPr lang="fr-FR" sz="1000" dirty="0" err="1"/>
              <a:t>CaSciModOT</a:t>
            </a:r>
            <a:endParaRPr lang="fr-FR" sz="1000" dirty="0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5D1B268F-AD5A-C549-B573-F6579ECFBBF4}"/>
              </a:ext>
            </a:extLst>
          </p:cNvPr>
          <p:cNvSpPr txBox="1"/>
          <p:nvPr/>
        </p:nvSpPr>
        <p:spPr>
          <a:xfrm>
            <a:off x="7265476" y="1797740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GIP numérique de Bretagne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91B30D4D-C91C-EF4E-BA1C-BC0E11B307EF}"/>
              </a:ext>
            </a:extLst>
          </p:cNvPr>
          <p:cNvSpPr txBox="1"/>
          <p:nvPr/>
        </p:nvSpPr>
        <p:spPr>
          <a:xfrm>
            <a:off x="7265476" y="4045156"/>
            <a:ext cx="180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Université de Corse </a:t>
            </a:r>
          </a:p>
          <a:p>
            <a:r>
              <a:rPr lang="fr-FR" sz="1000" dirty="0"/>
              <a:t>Pascal Paoli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F6C2B007-AEA3-7149-A934-02CC69364DC7}"/>
              </a:ext>
            </a:extLst>
          </p:cNvPr>
          <p:cNvSpPr txBox="1"/>
          <p:nvPr/>
        </p:nvSpPr>
        <p:spPr>
          <a:xfrm>
            <a:off x="10344472" y="1142765"/>
            <a:ext cx="1326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ENS Paris Saclay</a:t>
            </a:r>
          </a:p>
        </p:txBody>
      </p:sp>
      <p:pic>
        <p:nvPicPr>
          <p:cNvPr id="160" name="Image 159">
            <a:extLst>
              <a:ext uri="{FF2B5EF4-FFF2-40B4-BE49-F238E27FC236}">
                <a16:creationId xmlns:a16="http://schemas.microsoft.com/office/drawing/2014/main" id="{3CFE0641-8510-534D-B370-34433F0882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5869" y="370395"/>
            <a:ext cx="506896" cy="474930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A8E21EA8-3B3F-B14C-B35F-A47E5F3B28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86740" y="2204704"/>
            <a:ext cx="994754" cy="512204"/>
          </a:xfrm>
          <a:prstGeom prst="rect">
            <a:avLst/>
          </a:prstGeom>
        </p:spPr>
      </p:pic>
      <p:graphicFrame>
        <p:nvGraphicFramePr>
          <p:cNvPr id="162" name="Objet 161">
            <a:extLst>
              <a:ext uri="{FF2B5EF4-FFF2-40B4-BE49-F238E27FC236}">
                <a16:creationId xmlns:a16="http://schemas.microsoft.com/office/drawing/2014/main" id="{643C8F33-7BEE-A44F-908F-224CB16EB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427357"/>
              </p:ext>
            </p:extLst>
          </p:nvPr>
        </p:nvGraphicFramePr>
        <p:xfrm>
          <a:off x="6153350" y="4101151"/>
          <a:ext cx="764082" cy="425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1" imgW="5765800" imgH="3213100" progId="Word.Document.12">
                  <p:embed/>
                </p:oleObj>
              </mc:Choice>
              <mc:Fallback>
                <p:oleObj name="Document" r:id="rId21" imgW="5765800" imgH="3213100" progId="Word.Document.12">
                  <p:embed/>
                  <p:pic>
                    <p:nvPicPr>
                      <p:cNvPr id="116" name="Objet 115">
                        <a:extLst>
                          <a:ext uri="{FF2B5EF4-FFF2-40B4-BE49-F238E27FC236}">
                            <a16:creationId xmlns:a16="http://schemas.microsoft.com/office/drawing/2014/main" id="{643C8F33-7BEE-A44F-908F-224CB16EB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153350" y="4101151"/>
                        <a:ext cx="764082" cy="425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" name="Image 162">
            <a:extLst>
              <a:ext uri="{FF2B5EF4-FFF2-40B4-BE49-F238E27FC236}">
                <a16:creationId xmlns:a16="http://schemas.microsoft.com/office/drawing/2014/main" id="{ADF6B8F3-0D05-4A4F-9F46-6697CF03EAF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72455" y="5851930"/>
            <a:ext cx="814550" cy="350042"/>
          </a:xfrm>
          <a:prstGeom prst="rect">
            <a:avLst/>
          </a:prstGeom>
        </p:spPr>
      </p:pic>
      <p:pic>
        <p:nvPicPr>
          <p:cNvPr id="164" name="Image 163">
            <a:extLst>
              <a:ext uri="{FF2B5EF4-FFF2-40B4-BE49-F238E27FC236}">
                <a16:creationId xmlns:a16="http://schemas.microsoft.com/office/drawing/2014/main" id="{85FA1FA3-9D41-A343-8F77-452D8809E02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79976" y="6309320"/>
            <a:ext cx="1082739" cy="366665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933FF3FF-6FCA-D348-8C04-74E09186DB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33624" y="633885"/>
            <a:ext cx="661050" cy="338675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id="{F9D9F8E2-71A0-D944-8C05-186534BCF40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2843" y="1204714"/>
            <a:ext cx="621719" cy="270519"/>
          </a:xfrm>
          <a:prstGeom prst="rect">
            <a:avLst/>
          </a:prstGeom>
        </p:spPr>
      </p:pic>
      <p:pic>
        <p:nvPicPr>
          <p:cNvPr id="167" name="Graphique 152">
            <a:extLst>
              <a:ext uri="{FF2B5EF4-FFF2-40B4-BE49-F238E27FC236}">
                <a16:creationId xmlns:a16="http://schemas.microsoft.com/office/drawing/2014/main" id="{D999BA8D-E73A-7F47-BA78-EDD26EADA9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095702" y="3604032"/>
            <a:ext cx="713601" cy="185008"/>
          </a:xfrm>
          <a:prstGeom prst="rect">
            <a:avLst/>
          </a:prstGeom>
        </p:spPr>
      </p:pic>
      <p:pic>
        <p:nvPicPr>
          <p:cNvPr id="168" name="Image 16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75" y="1773512"/>
            <a:ext cx="1071103" cy="311787"/>
          </a:xfrm>
          <a:prstGeom prst="rect">
            <a:avLst/>
          </a:prstGeom>
        </p:spPr>
      </p:pic>
      <p:sp>
        <p:nvSpPr>
          <p:cNvPr id="169" name="ZoneTexte 168">
            <a:extLst>
              <a:ext uri="{FF2B5EF4-FFF2-40B4-BE49-F238E27FC236}">
                <a16:creationId xmlns:a16="http://schemas.microsoft.com/office/drawing/2014/main" id="{5327C96C-9B69-D841-8C98-97512956319A}"/>
              </a:ext>
            </a:extLst>
          </p:cNvPr>
          <p:cNvSpPr txBox="1"/>
          <p:nvPr/>
        </p:nvSpPr>
        <p:spPr>
          <a:xfrm>
            <a:off x="10344472" y="5754987"/>
            <a:ext cx="18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Centrale Nantes</a:t>
            </a:r>
          </a:p>
        </p:txBody>
      </p:sp>
      <p:pic>
        <p:nvPicPr>
          <p:cNvPr id="170" name="Image 16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86" y="126065"/>
            <a:ext cx="2080608" cy="6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0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E33D75"/>
                </a:solidFill>
                <a:latin typeface="Calibri" panose="020F0502020204030204" pitchFamily="34" charset="0"/>
              </a:rPr>
              <a:t>Support</a:t>
            </a:r>
            <a:br>
              <a:rPr lang="fr-FR" dirty="0">
                <a:solidFill>
                  <a:srgbClr val="1F497D"/>
                </a:solidFill>
                <a:latin typeface="Calibri" panose="020F050202020403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latin typeface="Calibri" panose="020F0502020204030204" pitchFamily="34" charset="0"/>
              </a:rPr>
              <a:t>Aygul Jamal (U. Toulouse - CALMIP)</a:t>
            </a:r>
          </a:p>
          <a:p>
            <a:r>
              <a:rPr lang="fr-FR" dirty="0">
                <a:latin typeface="Calibri" panose="020F0502020204030204" pitchFamily="34" charset="0"/>
              </a:rPr>
              <a:t>Théo Barrios (U. Reims - ROMEO)</a:t>
            </a:r>
          </a:p>
          <a:p>
            <a:r>
              <a:rPr lang="fr-FR" dirty="0" err="1">
                <a:latin typeface="Calibri" panose="020F0502020204030204" pitchFamily="34" charset="0"/>
              </a:rPr>
              <a:t>Junaid</a:t>
            </a:r>
            <a:r>
              <a:rPr lang="fr-FR" dirty="0">
                <a:latin typeface="Calibri" panose="020F0502020204030204" pitchFamily="34" charset="0"/>
              </a:rPr>
              <a:t> Mir (ECN) </a:t>
            </a:r>
          </a:p>
          <a:p>
            <a:r>
              <a:rPr lang="fr-FR" dirty="0">
                <a:latin typeface="Calibri" panose="020F0502020204030204" pitchFamily="34" charset="0"/>
              </a:rPr>
              <a:t>Jan </a:t>
            </a:r>
            <a:r>
              <a:rPr lang="fr-FR" dirty="0" err="1">
                <a:latin typeface="Calibri" panose="020F0502020204030204" pitchFamily="34" charset="0"/>
              </a:rPr>
              <a:t>Gmys</a:t>
            </a:r>
            <a:r>
              <a:rPr lang="fr-FR" dirty="0">
                <a:latin typeface="Calibri" panose="020F0502020204030204" pitchFamily="34" charset="0"/>
              </a:rPr>
              <a:t> (U. Lille) </a:t>
            </a:r>
          </a:p>
          <a:p>
            <a:r>
              <a:rPr lang="fr-FR" dirty="0">
                <a:latin typeface="Calibri" panose="020F0502020204030204" pitchFamily="34" charset="0"/>
              </a:rPr>
              <a:t>Etienne Fayen (U. Paris Saclay)    </a:t>
            </a:r>
          </a:p>
          <a:p>
            <a:r>
              <a:rPr lang="fr-FR" dirty="0">
                <a:latin typeface="Calibri" panose="020F0502020204030204" pitchFamily="34" charset="0"/>
              </a:rPr>
              <a:t>Patrick </a:t>
            </a:r>
            <a:r>
              <a:rPr lang="fr-FR" dirty="0" err="1">
                <a:latin typeface="Calibri" panose="020F0502020204030204" pitchFamily="34" charset="0"/>
              </a:rPr>
              <a:t>Bousquet-Melou</a:t>
            </a:r>
            <a:r>
              <a:rPr lang="fr-FR" dirty="0">
                <a:latin typeface="Calibri" panose="020F0502020204030204" pitchFamily="34" charset="0"/>
              </a:rPr>
              <a:t> (CRIANN)</a:t>
            </a:r>
          </a:p>
          <a:p>
            <a:r>
              <a:rPr lang="fr-FR" dirty="0">
                <a:latin typeface="Calibri" panose="020F0502020204030204" pitchFamily="34" charset="0"/>
              </a:rPr>
              <a:t>Pierre Gerhard (Strasbourg)</a:t>
            </a:r>
            <a:endParaRPr lang="fr-FR" b="1" dirty="0">
              <a:latin typeface="Calibri" panose="020F0502020204030204" pitchFamily="34" charset="0"/>
            </a:endParaRP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AMU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CINAURA / Grenoble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CINAURA / Lyon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3B3DE-0768-4ED4-9041-7CCEC3730E29}" type="datetime1">
              <a:rPr lang="fr-FR" smtClean="0"/>
              <a:t>18/10/2023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20</a:t>
            </a:fld>
            <a:endParaRPr lang="fr-FR" dirty="0"/>
          </a:p>
        </p:txBody>
      </p:sp>
      <p:pic>
        <p:nvPicPr>
          <p:cNvPr id="13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48" y="1690688"/>
            <a:ext cx="270678" cy="242677"/>
          </a:xfrm>
          <a:prstGeom prst="rect">
            <a:avLst/>
          </a:prstGeom>
        </p:spPr>
      </p:pic>
      <p:pic>
        <p:nvPicPr>
          <p:cNvPr id="14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03" y="2073637"/>
            <a:ext cx="270678" cy="242677"/>
          </a:xfrm>
          <a:prstGeom prst="rect">
            <a:avLst/>
          </a:prstGeom>
        </p:spPr>
      </p:pic>
      <p:pic>
        <p:nvPicPr>
          <p:cNvPr id="15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05" y="2894912"/>
            <a:ext cx="270678" cy="242677"/>
          </a:xfrm>
          <a:prstGeom prst="rect">
            <a:avLst/>
          </a:prstGeom>
        </p:spPr>
      </p:pic>
      <p:pic>
        <p:nvPicPr>
          <p:cNvPr id="16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61" y="2507884"/>
            <a:ext cx="270678" cy="242677"/>
          </a:xfrm>
          <a:prstGeom prst="rect">
            <a:avLst/>
          </a:prstGeom>
        </p:spPr>
      </p:pic>
      <p:pic>
        <p:nvPicPr>
          <p:cNvPr id="17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75" y="3691148"/>
            <a:ext cx="270678" cy="242677"/>
          </a:xfrm>
          <a:prstGeom prst="rect">
            <a:avLst/>
          </a:prstGeom>
        </p:spPr>
      </p:pic>
      <p:pic>
        <p:nvPicPr>
          <p:cNvPr id="12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332609"/>
            <a:ext cx="270678" cy="242677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8054369" y="1692201"/>
            <a:ext cx="3619005" cy="4091605"/>
            <a:chOff x="409609" y="146303"/>
            <a:chExt cx="6078600" cy="6872395"/>
          </a:xfrm>
        </p:grpSpPr>
        <p:grpSp>
          <p:nvGrpSpPr>
            <p:cNvPr id="19" name="Groupe 18"/>
            <p:cNvGrpSpPr/>
            <p:nvPr/>
          </p:nvGrpSpPr>
          <p:grpSpPr>
            <a:xfrm>
              <a:off x="409609" y="146303"/>
              <a:ext cx="6078600" cy="6872395"/>
              <a:chOff x="84755" y="435071"/>
              <a:chExt cx="6078600" cy="6872395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55" y="435071"/>
                <a:ext cx="6078600" cy="6872395"/>
              </a:xfrm>
              <a:prstGeom prst="rect">
                <a:avLst/>
              </a:prstGeom>
            </p:spPr>
          </p:pic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3970089" y="166180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E0BEAA7E-7DD9-F84E-B01E-7F36DCF4286C}"/>
                  </a:ext>
                </a:extLst>
              </p:cNvPr>
              <p:cNvSpPr/>
              <p:nvPr/>
            </p:nvSpPr>
            <p:spPr>
              <a:xfrm>
                <a:off x="1207159" y="235458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FD1762BE-3BB4-9A40-BD9F-F7FC79BF199C}"/>
                  </a:ext>
                </a:extLst>
              </p:cNvPr>
              <p:cNvSpPr/>
              <p:nvPr/>
            </p:nvSpPr>
            <p:spPr>
              <a:xfrm>
                <a:off x="3363825" y="2064049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76C99204-039E-594C-9AE9-7BC947FD1949}"/>
                  </a:ext>
                </a:extLst>
              </p:cNvPr>
              <p:cNvSpPr/>
              <p:nvPr/>
            </p:nvSpPr>
            <p:spPr>
              <a:xfrm>
                <a:off x="1297873" y="2920960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ED471B88-16FF-EF4A-9955-D4EC7C547C61}"/>
                  </a:ext>
                </a:extLst>
              </p:cNvPr>
              <p:cNvSpPr/>
              <p:nvPr/>
            </p:nvSpPr>
            <p:spPr>
              <a:xfrm>
                <a:off x="2623223" y="2988876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64C3EE2-F153-E54E-899D-CCEE3084339F}"/>
                  </a:ext>
                </a:extLst>
              </p:cNvPr>
              <p:cNvSpPr/>
              <p:nvPr/>
            </p:nvSpPr>
            <p:spPr>
              <a:xfrm>
                <a:off x="4076334" y="297497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74B2BEDE-B3BA-584C-A097-B0E048CB0B8E}"/>
                  </a:ext>
                </a:extLst>
              </p:cNvPr>
              <p:cNvSpPr/>
              <p:nvPr/>
            </p:nvSpPr>
            <p:spPr>
              <a:xfrm>
                <a:off x="1849034" y="437581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DCA04411-6016-7A47-ABDF-EA94B2FEF98E}"/>
                  </a:ext>
                </a:extLst>
              </p:cNvPr>
              <p:cNvSpPr/>
              <p:nvPr/>
            </p:nvSpPr>
            <p:spPr>
              <a:xfrm>
                <a:off x="2677223" y="511835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AA56E6BD-EBF8-574C-B2E6-4E727E07E7D2}"/>
                  </a:ext>
                </a:extLst>
              </p:cNvPr>
              <p:cNvSpPr/>
              <p:nvPr/>
            </p:nvSpPr>
            <p:spPr>
              <a:xfrm>
                <a:off x="3705713" y="5227358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F323844-52DA-664C-AAA1-62BAC919A4F8}"/>
                  </a:ext>
                </a:extLst>
              </p:cNvPr>
              <p:cNvSpPr/>
              <p:nvPr/>
            </p:nvSpPr>
            <p:spPr>
              <a:xfrm>
                <a:off x="5546197" y="5217367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3336481" y="83149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A4AD543-D58F-9649-91FB-27E0D3A34CE9}"/>
                  </a:ext>
                </a:extLst>
              </p:cNvPr>
              <p:cNvSpPr txBox="1"/>
              <p:nvPr/>
            </p:nvSpPr>
            <p:spPr>
              <a:xfrm>
                <a:off x="1228926" y="2323564"/>
                <a:ext cx="304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390C01DA-10F0-0D4E-8C71-31CAEB587C36}"/>
                  </a:ext>
                </a:extLst>
              </p:cNvPr>
              <p:cNvSpPr txBox="1"/>
              <p:nvPr/>
            </p:nvSpPr>
            <p:spPr>
              <a:xfrm>
                <a:off x="1263183" y="2898178"/>
                <a:ext cx="429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22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5A84755-D145-D840-BFA3-E01F3DAEC72E}"/>
                  </a:ext>
                </a:extLst>
              </p:cNvPr>
              <p:cNvSpPr txBox="1"/>
              <p:nvPr/>
            </p:nvSpPr>
            <p:spPr>
              <a:xfrm>
                <a:off x="1848880" y="4375814"/>
                <a:ext cx="489768" cy="62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C52BEB34-D343-7446-85FF-1AD5ED0A4B67}"/>
                  </a:ext>
                </a:extLst>
              </p:cNvPr>
              <p:cNvSpPr txBox="1"/>
              <p:nvPr/>
            </p:nvSpPr>
            <p:spPr>
              <a:xfrm>
                <a:off x="2645980" y="5095287"/>
                <a:ext cx="446991" cy="62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3578A71-816B-FA4D-A7E2-044AAAA24402}"/>
                  </a:ext>
                </a:extLst>
              </p:cNvPr>
              <p:cNvSpPr/>
              <p:nvPr/>
            </p:nvSpPr>
            <p:spPr>
              <a:xfrm>
                <a:off x="4549369" y="397655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CCBC1A4C-196B-814A-A6F7-7D409A3C5DC6}"/>
                  </a:ext>
                </a:extLst>
              </p:cNvPr>
              <p:cNvSpPr/>
              <p:nvPr/>
            </p:nvSpPr>
            <p:spPr>
              <a:xfrm>
                <a:off x="4593348" y="548882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7D8A461C-4B81-1C45-9607-C3DD0F89C7B9}"/>
                  </a:ext>
                </a:extLst>
              </p:cNvPr>
              <p:cNvSpPr txBox="1"/>
              <p:nvPr/>
            </p:nvSpPr>
            <p:spPr>
              <a:xfrm>
                <a:off x="4580741" y="5465757"/>
                <a:ext cx="418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21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D68A6D3-2363-5D43-88F1-E4740BC63C3E}"/>
                  </a:ext>
                </a:extLst>
              </p:cNvPr>
              <p:cNvSpPr txBox="1"/>
              <p:nvPr/>
            </p:nvSpPr>
            <p:spPr>
              <a:xfrm>
                <a:off x="4577166" y="3953482"/>
                <a:ext cx="348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C4E32F4-0304-534E-84BC-EEFF4365DB78}"/>
                  </a:ext>
                </a:extLst>
              </p:cNvPr>
              <p:cNvSpPr txBox="1"/>
              <p:nvPr/>
            </p:nvSpPr>
            <p:spPr>
              <a:xfrm>
                <a:off x="4096955" y="2949453"/>
                <a:ext cx="348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806C6561-17F8-FA46-911E-65E041980CEC}"/>
                  </a:ext>
                </a:extLst>
              </p:cNvPr>
              <p:cNvSpPr/>
              <p:nvPr/>
            </p:nvSpPr>
            <p:spPr>
              <a:xfrm>
                <a:off x="5246930" y="218145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32F8715F-DC30-7145-A41F-39A7464E7B24}"/>
                  </a:ext>
                </a:extLst>
              </p:cNvPr>
              <p:cNvSpPr/>
              <p:nvPr/>
            </p:nvSpPr>
            <p:spPr>
              <a:xfrm>
                <a:off x="3259743" y="1968376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55" name="Groupe 54"/>
              <p:cNvGrpSpPr/>
              <p:nvPr/>
            </p:nvGrpSpPr>
            <p:grpSpPr>
              <a:xfrm>
                <a:off x="643169" y="3686603"/>
                <a:ext cx="371783" cy="369332"/>
                <a:chOff x="4073466" y="6350425"/>
                <a:chExt cx="371783" cy="369332"/>
              </a:xfrm>
            </p:grpSpPr>
            <p:sp>
              <p:nvSpPr>
                <p:cNvPr id="105" name="Ellipse 104">
                  <a:extLst>
                    <a:ext uri="{FF2B5EF4-FFF2-40B4-BE49-F238E27FC236}">
                      <a16:creationId xmlns:a16="http://schemas.microsoft.com/office/drawing/2014/main" id="{2856F91C-CF6D-0F4C-8880-833A162D8215}"/>
                    </a:ext>
                  </a:extLst>
                </p:cNvPr>
                <p:cNvSpPr/>
                <p:nvPr/>
              </p:nvSpPr>
              <p:spPr>
                <a:xfrm>
                  <a:off x="4073466" y="6373497"/>
                  <a:ext cx="348294" cy="346260"/>
                </a:xfrm>
                <a:prstGeom prst="ellipse">
                  <a:avLst/>
                </a:prstGeom>
                <a:solidFill>
                  <a:srgbClr val="9416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dirty="0">
                    <a:ln>
                      <a:solidFill>
                        <a:schemeClr val="bg1"/>
                      </a:solidFill>
                    </a:ln>
                    <a:latin typeface="Times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106" name="ZoneTexte 105">
                  <a:extLst>
                    <a:ext uri="{FF2B5EF4-FFF2-40B4-BE49-F238E27FC236}">
                      <a16:creationId xmlns:a16="http://schemas.microsoft.com/office/drawing/2014/main" id="{0B4EB0F6-16BF-5548-B7C0-2DD5185555F7}"/>
                    </a:ext>
                  </a:extLst>
                </p:cNvPr>
                <p:cNvSpPr txBox="1"/>
                <p:nvPr/>
              </p:nvSpPr>
              <p:spPr>
                <a:xfrm>
                  <a:off x="4096955" y="6350425"/>
                  <a:ext cx="3482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6" name="Groupe 55"/>
              <p:cNvGrpSpPr/>
              <p:nvPr/>
            </p:nvGrpSpPr>
            <p:grpSpPr>
              <a:xfrm>
                <a:off x="5416828" y="5895323"/>
                <a:ext cx="371783" cy="369332"/>
                <a:chOff x="4536671" y="6350840"/>
                <a:chExt cx="371783" cy="369332"/>
              </a:xfrm>
            </p:grpSpPr>
            <p:sp>
              <p:nvSpPr>
                <p:cNvPr id="103" name="Ellipse 102">
                  <a:extLst>
                    <a:ext uri="{FF2B5EF4-FFF2-40B4-BE49-F238E27FC236}">
                      <a16:creationId xmlns:a16="http://schemas.microsoft.com/office/drawing/2014/main" id="{32F8715F-DC30-7145-A41F-39A7464E7B24}"/>
                    </a:ext>
                  </a:extLst>
                </p:cNvPr>
                <p:cNvSpPr/>
                <p:nvPr/>
              </p:nvSpPr>
              <p:spPr>
                <a:xfrm>
                  <a:off x="4536671" y="6373912"/>
                  <a:ext cx="348294" cy="346260"/>
                </a:xfrm>
                <a:prstGeom prst="ellipse">
                  <a:avLst/>
                </a:prstGeom>
                <a:solidFill>
                  <a:srgbClr val="9416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 dirty="0">
                    <a:ln>
                      <a:solidFill>
                        <a:schemeClr val="bg1"/>
                      </a:solidFill>
                    </a:ln>
                    <a:latin typeface="Times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104" name="ZoneTexte 103">
                  <a:extLst>
                    <a:ext uri="{FF2B5EF4-FFF2-40B4-BE49-F238E27FC236}">
                      <a16:creationId xmlns:a16="http://schemas.microsoft.com/office/drawing/2014/main" id="{B1360FDE-BCB3-5F4A-A116-8F35543A3537}"/>
                    </a:ext>
                  </a:extLst>
                </p:cNvPr>
                <p:cNvSpPr txBox="1"/>
                <p:nvPr/>
              </p:nvSpPr>
              <p:spPr>
                <a:xfrm>
                  <a:off x="4560160" y="6350840"/>
                  <a:ext cx="3482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</p:grp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779550C5-884E-5841-AC93-5724C0DBC97E}"/>
                  </a:ext>
                </a:extLst>
              </p:cNvPr>
              <p:cNvSpPr/>
              <p:nvPr/>
            </p:nvSpPr>
            <p:spPr>
              <a:xfrm>
                <a:off x="3319463" y="2205852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7EE96E06-FC04-BD4A-AEA3-31E8B5E1593F}"/>
                  </a:ext>
                </a:extLst>
              </p:cNvPr>
              <p:cNvSpPr/>
              <p:nvPr/>
            </p:nvSpPr>
            <p:spPr>
              <a:xfrm>
                <a:off x="3197610" y="2085119"/>
                <a:ext cx="108000" cy="1080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3970089" y="1661809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Secteurs 59"/>
              <p:cNvSpPr/>
              <p:nvPr/>
            </p:nvSpPr>
            <p:spPr>
              <a:xfrm>
                <a:off x="3970089" y="1661809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8064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5246334" y="2180315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5235224" y="2167713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Secteurs 62"/>
              <p:cNvSpPr/>
              <p:nvPr/>
            </p:nvSpPr>
            <p:spPr>
              <a:xfrm>
                <a:off x="5235224" y="2167713"/>
                <a:ext cx="360000" cy="360000"/>
              </a:xfrm>
              <a:prstGeom prst="pie">
                <a:avLst>
                  <a:gd name="adj1" fmla="val 5370870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Secteurs 63"/>
              <p:cNvSpPr/>
              <p:nvPr/>
            </p:nvSpPr>
            <p:spPr>
              <a:xfrm rot="10800000">
                <a:off x="3970089" y="1661809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3324775" y="829668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3324775" y="829668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Secteurs 66"/>
              <p:cNvSpPr/>
              <p:nvPr/>
            </p:nvSpPr>
            <p:spPr>
              <a:xfrm>
                <a:off x="3324775" y="829668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Secteurs 67"/>
              <p:cNvSpPr/>
              <p:nvPr/>
            </p:nvSpPr>
            <p:spPr>
              <a:xfrm rot="10800000">
                <a:off x="3324775" y="829668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4070481" y="2954119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1191726" y="2340843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637316" y="3719007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3060566" y="2572852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4545904" y="3976551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4534198" y="3974720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4534198" y="3974720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Secteurs 75"/>
              <p:cNvSpPr/>
              <p:nvPr/>
            </p:nvSpPr>
            <p:spPr>
              <a:xfrm>
                <a:off x="4534198" y="3974720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Secteurs 76"/>
              <p:cNvSpPr/>
              <p:nvPr/>
            </p:nvSpPr>
            <p:spPr>
              <a:xfrm rot="10800000">
                <a:off x="4534198" y="3974720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1308687" y="2903797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1296981" y="2901966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1296981" y="2901966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Secteurs 80"/>
              <p:cNvSpPr/>
              <p:nvPr/>
            </p:nvSpPr>
            <p:spPr>
              <a:xfrm>
                <a:off x="1296981" y="2901966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Secteurs 81"/>
              <p:cNvSpPr/>
              <p:nvPr/>
            </p:nvSpPr>
            <p:spPr>
              <a:xfrm rot="10800000">
                <a:off x="1296981" y="2901966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2856F91C-CF6D-0F4C-8880-833A162D8215}"/>
                  </a:ext>
                </a:extLst>
              </p:cNvPr>
              <p:cNvSpPr/>
              <p:nvPr/>
            </p:nvSpPr>
            <p:spPr>
              <a:xfrm>
                <a:off x="4597041" y="5476155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C74448C8-EAD2-AB4E-8D9B-8FA2BAFE2FFD}"/>
                  </a:ext>
                </a:extLst>
              </p:cNvPr>
              <p:cNvSpPr txBox="1"/>
              <p:nvPr/>
            </p:nvSpPr>
            <p:spPr>
              <a:xfrm>
                <a:off x="4577166" y="5464619"/>
                <a:ext cx="466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4585335" y="547432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4585335" y="5474324"/>
                <a:ext cx="360000" cy="36000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Secteurs 86"/>
              <p:cNvSpPr/>
              <p:nvPr/>
            </p:nvSpPr>
            <p:spPr>
              <a:xfrm>
                <a:off x="4585335" y="5474324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Secteurs 87"/>
              <p:cNvSpPr/>
              <p:nvPr/>
            </p:nvSpPr>
            <p:spPr>
              <a:xfrm rot="10800000">
                <a:off x="4585335" y="5474324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848881" y="4362074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22E3EDD4-5176-4D46-91BE-3E4C448900B8}"/>
                  </a:ext>
                </a:extLst>
              </p:cNvPr>
              <p:cNvSpPr/>
              <p:nvPr/>
            </p:nvSpPr>
            <p:spPr>
              <a:xfrm>
                <a:off x="2690819" y="5135944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4248EA34-EA43-9740-86A4-EE90EFAC47A5}"/>
                  </a:ext>
                </a:extLst>
              </p:cNvPr>
              <p:cNvSpPr txBox="1"/>
              <p:nvPr/>
            </p:nvSpPr>
            <p:spPr>
              <a:xfrm>
                <a:off x="2652632" y="5116693"/>
                <a:ext cx="431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806C6561-17F8-FA46-911E-65E041980CEC}"/>
                  </a:ext>
                </a:extLst>
              </p:cNvPr>
              <p:cNvSpPr/>
              <p:nvPr/>
            </p:nvSpPr>
            <p:spPr>
              <a:xfrm>
                <a:off x="2697230" y="5140257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2696634" y="5139119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2685524" y="5126517"/>
                <a:ext cx="360000" cy="360000"/>
              </a:xfrm>
              <a:prstGeom prst="ellipse">
                <a:avLst/>
              </a:prstGeom>
              <a:solidFill>
                <a:srgbClr val="8064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Secteurs 94"/>
              <p:cNvSpPr/>
              <p:nvPr/>
            </p:nvSpPr>
            <p:spPr>
              <a:xfrm>
                <a:off x="2685524" y="5126517"/>
                <a:ext cx="360000" cy="360000"/>
              </a:xfrm>
              <a:prstGeom prst="pie">
                <a:avLst>
                  <a:gd name="adj1" fmla="val 5370870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5415224" y="5889730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2945610" y="2193119"/>
                <a:ext cx="360000" cy="360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C1EFE966-6D2F-3243-AAC5-96DD199F0A9E}"/>
                  </a:ext>
                </a:extLst>
              </p:cNvPr>
              <p:cNvSpPr/>
              <p:nvPr/>
            </p:nvSpPr>
            <p:spPr>
              <a:xfrm>
                <a:off x="2531418" y="1398823"/>
                <a:ext cx="348294" cy="346260"/>
              </a:xfrm>
              <a:prstGeom prst="ellipse">
                <a:avLst/>
              </a:prstGeom>
              <a:solidFill>
                <a:srgbClr val="94165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ln>
                    <a:solidFill>
                      <a:schemeClr val="bg1"/>
                    </a:solidFill>
                  </a:ln>
                  <a:latin typeface="Times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2531418" y="1398823"/>
                <a:ext cx="360000" cy="360000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Secteurs 99"/>
              <p:cNvSpPr/>
              <p:nvPr/>
            </p:nvSpPr>
            <p:spPr>
              <a:xfrm>
                <a:off x="2531418" y="1398823"/>
                <a:ext cx="360000" cy="360000"/>
              </a:xfrm>
              <a:prstGeom prst="pie">
                <a:avLst>
                  <a:gd name="adj1" fmla="val 8827938"/>
                  <a:gd name="adj2" fmla="val 16200000"/>
                </a:avLst>
              </a:prstGeom>
              <a:solidFill>
                <a:srgbClr val="8064A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Secteurs 100"/>
              <p:cNvSpPr/>
              <p:nvPr/>
            </p:nvSpPr>
            <p:spPr>
              <a:xfrm rot="10800000">
                <a:off x="2531418" y="1398823"/>
                <a:ext cx="360000" cy="360000"/>
              </a:xfrm>
              <a:prstGeom prst="pie">
                <a:avLst>
                  <a:gd name="adj1" fmla="val 5262465"/>
                  <a:gd name="adj2" fmla="val 12435154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Secteurs 101"/>
              <p:cNvSpPr/>
              <p:nvPr/>
            </p:nvSpPr>
            <p:spPr>
              <a:xfrm>
                <a:off x="2945610" y="2193119"/>
                <a:ext cx="360000" cy="360000"/>
              </a:xfrm>
              <a:prstGeom prst="pie">
                <a:avLst>
                  <a:gd name="adj1" fmla="val 5370870"/>
                  <a:gd name="adj2" fmla="val 16200000"/>
                </a:avLst>
              </a:prstGeom>
              <a:solidFill>
                <a:srgbClr val="FF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225" y="2040175"/>
              <a:ext cx="230194" cy="22837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15" y="1561199"/>
              <a:ext cx="230194" cy="22837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598" y="1732122"/>
              <a:ext cx="230194" cy="228370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629" y="2432315"/>
              <a:ext cx="230194" cy="228370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088" y="3940334"/>
              <a:ext cx="230194" cy="228370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4981" y="5850381"/>
              <a:ext cx="230194" cy="228370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580" y="2826491"/>
              <a:ext cx="230194" cy="22837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096" y="4308193"/>
              <a:ext cx="230194" cy="22837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424" y="2258439"/>
              <a:ext cx="230194" cy="22837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146" y="1332829"/>
              <a:ext cx="230194" cy="22837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485" y="762430"/>
              <a:ext cx="230194" cy="22837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661" y="3735195"/>
              <a:ext cx="230194" cy="228370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57" y="5615316"/>
            <a:ext cx="2240474" cy="3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76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rcRect l="7591" t="1195" r="65492" b="11346"/>
          <a:stretch/>
        </p:blipFill>
        <p:spPr bwMode="auto">
          <a:xfrm>
            <a:off x="6384032" y="1707382"/>
            <a:ext cx="2573575" cy="4316617"/>
          </a:xfrm>
          <a:prstGeom prst="rect">
            <a:avLst/>
          </a:prstGeom>
        </p:spPr>
      </p:pic>
      <p:sp>
        <p:nvSpPr>
          <p:cNvPr id="9" name="Titre 1"/>
          <p:cNvSpPr txBox="1"/>
          <p:nvPr/>
        </p:nvSpPr>
        <p:spPr bwMode="auto">
          <a:xfrm>
            <a:off x="839416" y="310444"/>
            <a:ext cx="7906620" cy="6684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>
              <a:defRPr/>
            </a:pPr>
            <a:r>
              <a:rPr lang="fr-FR" sz="4000" dirty="0">
                <a:solidFill>
                  <a:srgbClr val="E75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spécialisée</a:t>
            </a:r>
            <a:endParaRPr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2"/>
          <p:cNvSpPr txBox="1"/>
          <p:nvPr/>
        </p:nvSpPr>
        <p:spPr bwMode="auto">
          <a:xfrm>
            <a:off x="9480375" y="1815808"/>
            <a:ext cx="2613159" cy="4489155"/>
          </a:xfrm>
          <a:prstGeom prst="rect">
            <a:avLst/>
          </a:prstGeom>
          <a:solidFill>
            <a:srgbClr val="DEEBF7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 marL="177800" indent="-171450" algn="ctr">
              <a:lnSpc>
                <a:spcPct val="10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fr-FR" sz="1050" b="1" dirty="0">
                <a:latin typeface="Arial"/>
                <a:ea typeface="Arial"/>
              </a:rPr>
              <a:t>PÉRIODE 2022-2023</a:t>
            </a:r>
            <a:endParaRPr lang="fr-FR" sz="1050" dirty="0"/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  <a:ea typeface="Arial"/>
              </a:rPr>
              <a:t>Juillet : notification (Titulaire : ATOS/EVIDEN)</a:t>
            </a:r>
            <a:endParaRPr sz="1050" dirty="0"/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  <a:ea typeface="Arial"/>
              </a:rPr>
              <a:t>Recrutement Ingénieur HPC</a:t>
            </a:r>
            <a:endParaRPr sz="1050" dirty="0"/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  <a:ea typeface="Arial"/>
              </a:rPr>
              <a:t>Novembre : installation</a:t>
            </a:r>
            <a:endParaRPr sz="1050" dirty="0"/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  <a:ea typeface="Arial"/>
              </a:rPr>
              <a:t>Décembre : VA+VSR</a:t>
            </a:r>
            <a:endParaRPr sz="1050" dirty="0"/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  <a:ea typeface="Arial"/>
              </a:rPr>
              <a:t>Janvier 2023 : Recette Machine – ouverture première utilisateurs en Pré-production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</a:rPr>
              <a:t>Workshop Applicatifs 26 &amp; 27 Janvier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</a:rPr>
              <a:t>Homologation de sécurité : 9 Juin 2023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 err="1">
                <a:latin typeface="Arial"/>
              </a:rPr>
              <a:t>Bootcamp</a:t>
            </a:r>
            <a:r>
              <a:rPr lang="fr-FR" sz="1050" b="1" dirty="0">
                <a:latin typeface="Arial"/>
              </a:rPr>
              <a:t> : 12 - 14 Juin 2023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</a:rPr>
              <a:t>Machine ouverte en Production depuis Juin 2023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</a:rPr>
              <a:t>21 projets validés (via Portail </a:t>
            </a:r>
            <a:r>
              <a:rPr lang="fr-FR" sz="1050" b="1" dirty="0" err="1">
                <a:latin typeface="Arial"/>
              </a:rPr>
              <a:t>Mesonet</a:t>
            </a:r>
            <a:r>
              <a:rPr lang="fr-FR" sz="1050" b="1" dirty="0">
                <a:latin typeface="Arial"/>
              </a:rPr>
              <a:t>)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</a:rPr>
              <a:t>+1,8 M h-</a:t>
            </a:r>
            <a:r>
              <a:rPr lang="fr-FR" sz="1050" b="1" dirty="0" err="1">
                <a:latin typeface="Arial"/>
              </a:rPr>
              <a:t>cpu</a:t>
            </a:r>
            <a:r>
              <a:rPr lang="fr-FR" sz="1050" b="1" dirty="0">
                <a:latin typeface="Arial"/>
              </a:rPr>
              <a:t> de test attribuées</a:t>
            </a:r>
          </a:p>
          <a:p>
            <a:pPr marL="177800" indent="-1714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fr-FR" sz="1050" b="1" dirty="0">
                <a:latin typeface="Arial"/>
              </a:rPr>
              <a:t>+60 logins/utilisateurs</a:t>
            </a:r>
            <a:endParaRPr lang="fr-FR" sz="1000" b="1" dirty="0">
              <a:latin typeface="Arial"/>
              <a:ea typeface="Arial"/>
            </a:endParaRPr>
          </a:p>
        </p:txBody>
      </p:sp>
      <p:sp>
        <p:nvSpPr>
          <p:cNvPr id="10" name="CustomShape 4"/>
          <p:cNvSpPr/>
          <p:nvPr/>
        </p:nvSpPr>
        <p:spPr>
          <a:xfrm>
            <a:off x="838840" y="1113275"/>
            <a:ext cx="5460242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E75484"/>
                </a:solidFill>
                <a:latin typeface="Calibri"/>
              </a:rPr>
              <a:t>TOULOUSE (Prototypage ARM) « </a:t>
            </a:r>
            <a:r>
              <a:rPr lang="fr-FR" sz="2000" b="0" strike="noStrike" spc="-1" dirty="0" err="1">
                <a:solidFill>
                  <a:srgbClr val="E75484"/>
                </a:solidFill>
                <a:latin typeface="Calibri"/>
              </a:rPr>
              <a:t>Turpan</a:t>
            </a:r>
            <a:r>
              <a:rPr lang="fr-FR" sz="2000" b="0" strike="noStrike" spc="-1" dirty="0">
                <a:solidFill>
                  <a:srgbClr val="E75484"/>
                </a:solidFill>
                <a:latin typeface="Calibri"/>
              </a:rPr>
              <a:t> »</a:t>
            </a:r>
            <a:endParaRPr lang="fr-FR" sz="2000" spc="-1" dirty="0">
              <a:solidFill>
                <a:srgbClr val="000000"/>
              </a:solidFill>
            </a:endParaRPr>
          </a:p>
          <a:p>
            <a:pPr marL="228600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</a:rPr>
              <a:t>15 </a:t>
            </a:r>
            <a:r>
              <a:rPr lang="fr-FR" sz="2000" spc="-1" dirty="0" err="1">
                <a:solidFill>
                  <a:srgbClr val="000000"/>
                </a:solidFill>
              </a:rPr>
              <a:t>noeuds</a:t>
            </a:r>
            <a:r>
              <a:rPr lang="fr-FR" sz="2000" spc="-1" dirty="0">
                <a:solidFill>
                  <a:srgbClr val="000000"/>
                </a:solidFill>
              </a:rPr>
              <a:t> ARM + </a:t>
            </a:r>
            <a:r>
              <a:rPr lang="fr-FR" sz="2000" spc="-1" dirty="0" err="1">
                <a:solidFill>
                  <a:srgbClr val="000000"/>
                </a:solidFill>
              </a:rPr>
              <a:t>Nvidia</a:t>
            </a:r>
            <a:r>
              <a:rPr lang="fr-FR" sz="2000" spc="-1" dirty="0">
                <a:solidFill>
                  <a:srgbClr val="000000"/>
                </a:solidFill>
              </a:rPr>
              <a:t> </a:t>
            </a:r>
          </a:p>
          <a:p>
            <a:pPr marL="685800" lvl="1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spc="-1" dirty="0">
                <a:solidFill>
                  <a:srgbClr val="000000"/>
                </a:solidFill>
              </a:rPr>
              <a:t>Processeur ARM 80 </a:t>
            </a:r>
            <a:r>
              <a:rPr lang="fr-FR" sz="1600" spc="-1" dirty="0" err="1">
                <a:solidFill>
                  <a:srgbClr val="000000"/>
                </a:solidFill>
              </a:rPr>
              <a:t>coeurs</a:t>
            </a:r>
            <a:r>
              <a:rPr lang="fr-FR" sz="1600" spc="-1" dirty="0">
                <a:solidFill>
                  <a:srgbClr val="000000"/>
                </a:solidFill>
              </a:rPr>
              <a:t> 3 </a:t>
            </a:r>
            <a:r>
              <a:rPr lang="fr-FR" sz="1600" spc="-1" dirty="0" err="1">
                <a:solidFill>
                  <a:srgbClr val="000000"/>
                </a:solidFill>
              </a:rPr>
              <a:t>Ghz</a:t>
            </a:r>
            <a:endParaRPr lang="fr-FR" sz="1600" spc="-1" dirty="0">
              <a:solidFill>
                <a:srgbClr val="000000"/>
              </a:solidFill>
            </a:endParaRPr>
          </a:p>
          <a:p>
            <a:pPr marL="685800" lvl="1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spc="-1" dirty="0">
                <a:solidFill>
                  <a:srgbClr val="000000"/>
                </a:solidFill>
              </a:rPr>
              <a:t>GPU </a:t>
            </a:r>
            <a:r>
              <a:rPr lang="fr-FR" sz="1600" spc="-1" dirty="0" err="1">
                <a:solidFill>
                  <a:srgbClr val="000000"/>
                </a:solidFill>
              </a:rPr>
              <a:t>Nvidia</a:t>
            </a:r>
            <a:r>
              <a:rPr lang="fr-FR" sz="1600" spc="-1" dirty="0">
                <a:solidFill>
                  <a:srgbClr val="000000"/>
                </a:solidFill>
              </a:rPr>
              <a:t> A100-80 (80 Go HBM2)</a:t>
            </a:r>
          </a:p>
          <a:p>
            <a:pPr marL="685800" lvl="1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spc="-1" dirty="0">
                <a:solidFill>
                  <a:srgbClr val="000000"/>
                </a:solidFill>
              </a:rPr>
              <a:t>interconnectés en </a:t>
            </a:r>
            <a:r>
              <a:rPr lang="fr-FR" sz="1600" spc="-1" dirty="0" err="1">
                <a:solidFill>
                  <a:srgbClr val="000000"/>
                </a:solidFill>
              </a:rPr>
              <a:t>Infiniband</a:t>
            </a:r>
            <a:r>
              <a:rPr lang="fr-FR" sz="1600" spc="-1" dirty="0">
                <a:solidFill>
                  <a:srgbClr val="000000"/>
                </a:solidFill>
              </a:rPr>
              <a:t> (2xHDR)</a:t>
            </a:r>
          </a:p>
          <a:p>
            <a:pPr marL="228600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</a:rPr>
              <a:t>+ 630 TF/s Peak (CPU+GPU)</a:t>
            </a:r>
            <a:br>
              <a:rPr lang="fr-FR" sz="2000" spc="-1" dirty="0">
                <a:solidFill>
                  <a:srgbClr val="000000"/>
                </a:solidFill>
              </a:rPr>
            </a:br>
            <a:r>
              <a:rPr lang="fr-FR" sz="2000" spc="-1" dirty="0">
                <a:solidFill>
                  <a:srgbClr val="000000"/>
                </a:solidFill>
              </a:rPr>
              <a:t>1200 </a:t>
            </a:r>
            <a:r>
              <a:rPr lang="fr-FR" sz="2000" spc="-1" dirty="0" err="1">
                <a:solidFill>
                  <a:srgbClr val="000000"/>
                </a:solidFill>
              </a:rPr>
              <a:t>cores</a:t>
            </a:r>
            <a:r>
              <a:rPr lang="fr-FR" sz="2000" spc="-1" dirty="0">
                <a:solidFill>
                  <a:srgbClr val="000000"/>
                </a:solidFill>
              </a:rPr>
              <a:t>, 30 GPU</a:t>
            </a:r>
          </a:p>
          <a:p>
            <a:pPr marL="228600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</a:rPr>
              <a:t>Compilateur GNU, ARM et </a:t>
            </a:r>
            <a:r>
              <a:rPr lang="fr-FR" sz="2000" spc="-1" dirty="0" err="1">
                <a:solidFill>
                  <a:srgbClr val="000000"/>
                </a:solidFill>
              </a:rPr>
              <a:t>Nvidia-hpc</a:t>
            </a:r>
            <a:endParaRPr lang="fr-FR" sz="2000" spc="-1" dirty="0">
              <a:solidFill>
                <a:srgbClr val="000000"/>
              </a:solidFill>
            </a:endParaRPr>
          </a:p>
          <a:p>
            <a:pPr marL="228600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</a:rPr>
              <a:t>Accompagnement : 100 jours Ingénieurs Expert</a:t>
            </a:r>
          </a:p>
          <a:p>
            <a:pPr marL="228600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</a:rPr>
              <a:t>Hébergement  : DROCC Data Center Occitanie Ouest</a:t>
            </a:r>
          </a:p>
          <a:p>
            <a:pPr marL="228600" indent="-2282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</a:rPr>
              <a:t>Opérateur : UAR 3667 CALMIP (CNRS/UT3/INPT/ISAE/INSA)</a:t>
            </a:r>
            <a:endParaRPr lang="fr-FR" sz="2000" b="0" strike="noStrike" spc="-1" dirty="0">
              <a:latin typeface="Arial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8544272" y="1032644"/>
            <a:ext cx="3469505" cy="566028"/>
            <a:chOff x="6268117" y="5282976"/>
            <a:chExt cx="4801938" cy="1034125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6268117" y="5447738"/>
              <a:ext cx="4801938" cy="703381"/>
            </a:xfrm>
            <a:prstGeom prst="roundRect">
              <a:avLst/>
            </a:prstGeom>
            <a:solidFill>
              <a:srgbClr val="E2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481609" y="5282976"/>
              <a:ext cx="1034125" cy="1034125"/>
            </a:xfrm>
            <a:prstGeom prst="ellipse">
              <a:avLst/>
            </a:prstGeom>
            <a:solidFill>
              <a:srgbClr val="B061FF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ZoneTexte 14"/>
            <p:cNvSpPr txBox="1"/>
            <p:nvPr/>
          </p:nvSpPr>
          <p:spPr>
            <a:xfrm>
              <a:off x="7462556" y="5406409"/>
              <a:ext cx="3512627" cy="524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fr-F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ARCHITECTURES SPECIALISÉES</a:t>
              </a: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170" y="5406409"/>
              <a:ext cx="635429" cy="726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86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8245" y="1225024"/>
            <a:ext cx="6641684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E75384"/>
                </a:solidFill>
              </a:rPr>
              <a:t>ROUEN (machine Vectorielle Large) « </a:t>
            </a:r>
            <a:r>
              <a:rPr lang="fr-FR" sz="2000" dirty="0" err="1">
                <a:solidFill>
                  <a:srgbClr val="E75384"/>
                </a:solidFill>
              </a:rPr>
              <a:t>Boreal</a:t>
            </a:r>
            <a:r>
              <a:rPr lang="fr-FR" sz="2000" dirty="0">
                <a:solidFill>
                  <a:srgbClr val="E75384"/>
                </a:solidFill>
              </a:rPr>
              <a:t> »</a:t>
            </a:r>
          </a:p>
          <a:p>
            <a:r>
              <a:rPr lang="fr-FR" sz="2000" dirty="0" err="1"/>
              <a:t>Supply</a:t>
            </a:r>
            <a:r>
              <a:rPr lang="fr-FR" sz="2000" dirty="0"/>
              <a:t> </a:t>
            </a:r>
            <a:r>
              <a:rPr lang="fr-FR" sz="2000" dirty="0" err="1"/>
              <a:t>awarded</a:t>
            </a:r>
            <a:r>
              <a:rPr lang="fr-FR" sz="2000" dirty="0"/>
              <a:t> to NEC in April 2022</a:t>
            </a:r>
          </a:p>
          <a:p>
            <a:r>
              <a:rPr lang="fr-FR" sz="2000" dirty="0"/>
              <a:t>1st stage (end of 2022) </a:t>
            </a:r>
          </a:p>
          <a:p>
            <a:pPr lvl="1"/>
            <a:r>
              <a:rPr lang="fr-FR" sz="1600" dirty="0"/>
              <a:t>(9 </a:t>
            </a:r>
            <a:r>
              <a:rPr lang="fr-FR" sz="1600" dirty="0" err="1"/>
              <a:t>compute</a:t>
            </a:r>
            <a:r>
              <a:rPr lang="fr-FR" sz="1600" dirty="0"/>
              <a:t> </a:t>
            </a:r>
            <a:r>
              <a:rPr lang="fr-FR" sz="1600" dirty="0" err="1"/>
              <a:t>nodes</a:t>
            </a:r>
            <a:r>
              <a:rPr lang="fr-FR" sz="1600" dirty="0"/>
              <a:t>) x (8 </a:t>
            </a:r>
            <a:r>
              <a:rPr lang="fr-FR" sz="1600" dirty="0" err="1"/>
              <a:t>Vector</a:t>
            </a:r>
            <a:r>
              <a:rPr lang="fr-FR" sz="1600" dirty="0"/>
              <a:t> </a:t>
            </a:r>
            <a:r>
              <a:rPr lang="fr-FR" sz="1600" dirty="0" err="1"/>
              <a:t>Engines</a:t>
            </a:r>
            <a:r>
              <a:rPr lang="fr-FR" sz="1600" dirty="0"/>
              <a:t>)</a:t>
            </a:r>
          </a:p>
          <a:p>
            <a:pPr lvl="1"/>
            <a:r>
              <a:rPr lang="fr-FR" sz="1600" dirty="0" err="1"/>
              <a:t>InfiniBand</a:t>
            </a:r>
            <a:r>
              <a:rPr lang="fr-FR" sz="1600" dirty="0"/>
              <a:t> </a:t>
            </a:r>
            <a:r>
              <a:rPr lang="fr-FR" sz="1600" dirty="0" err="1"/>
              <a:t>interconnect</a:t>
            </a:r>
            <a:r>
              <a:rPr lang="fr-FR" sz="1600" dirty="0"/>
              <a:t> (HDR, 2x200 Git/s per </a:t>
            </a:r>
            <a:r>
              <a:rPr lang="fr-FR" sz="1600" dirty="0" err="1"/>
              <a:t>node</a:t>
            </a:r>
            <a:r>
              <a:rPr lang="fr-FR" sz="1600" dirty="0"/>
              <a:t>) </a:t>
            </a:r>
          </a:p>
          <a:p>
            <a:pPr lvl="1"/>
            <a:r>
              <a:rPr lang="fr-FR" sz="1600" dirty="0"/>
              <a:t>Spectrum </a:t>
            </a:r>
            <a:r>
              <a:rPr lang="fr-FR" sz="1600" dirty="0" err="1"/>
              <a:t>Scale</a:t>
            </a:r>
            <a:r>
              <a:rPr lang="fr-FR" sz="1600" dirty="0"/>
              <a:t> (500 TB, 3.5 GB/s)</a:t>
            </a:r>
          </a:p>
          <a:p>
            <a:pPr lvl="1"/>
            <a:r>
              <a:rPr lang="fr-FR" sz="1600" dirty="0" err="1"/>
              <a:t>Vector</a:t>
            </a:r>
            <a:r>
              <a:rPr lang="fr-FR" sz="1600" dirty="0"/>
              <a:t> Engine: SX-Aurora TSUBASA 20B</a:t>
            </a:r>
          </a:p>
          <a:p>
            <a:pPr lvl="2"/>
            <a:r>
              <a:rPr lang="fr-FR" sz="1400" dirty="0"/>
              <a:t>8 </a:t>
            </a:r>
            <a:r>
              <a:rPr lang="fr-FR" sz="1400" dirty="0" err="1"/>
              <a:t>cores</a:t>
            </a:r>
            <a:r>
              <a:rPr lang="fr-FR" sz="1400" dirty="0"/>
              <a:t> 1.6 GHz</a:t>
            </a:r>
          </a:p>
          <a:p>
            <a:pPr lvl="2"/>
            <a:r>
              <a:rPr lang="fr-FR" sz="1400" dirty="0"/>
              <a:t>64 </a:t>
            </a:r>
            <a:r>
              <a:rPr lang="fr-FR" sz="1400" dirty="0" err="1"/>
              <a:t>registers</a:t>
            </a:r>
            <a:r>
              <a:rPr lang="fr-FR" sz="1400" dirty="0"/>
              <a:t> of 256 double </a:t>
            </a:r>
            <a:r>
              <a:rPr lang="fr-FR" sz="1400" dirty="0" err="1"/>
              <a:t>precision</a:t>
            </a:r>
            <a:r>
              <a:rPr lang="fr-FR" sz="1400" dirty="0"/>
              <a:t> </a:t>
            </a:r>
            <a:r>
              <a:rPr lang="fr-FR" sz="1400" dirty="0" err="1"/>
              <a:t>elements</a:t>
            </a:r>
            <a:r>
              <a:rPr lang="fr-FR" sz="1400" dirty="0"/>
              <a:t> (16384 bits) per </a:t>
            </a:r>
            <a:r>
              <a:rPr lang="fr-FR" sz="1400" dirty="0" err="1"/>
              <a:t>core</a:t>
            </a:r>
            <a:endParaRPr lang="fr-FR" sz="1400" dirty="0"/>
          </a:p>
          <a:p>
            <a:pPr lvl="2"/>
            <a:r>
              <a:rPr lang="fr-FR" sz="1400" dirty="0"/>
              <a:t>48 GB HBM2 (High </a:t>
            </a:r>
            <a:r>
              <a:rPr lang="fr-FR" sz="1400" dirty="0" err="1"/>
              <a:t>Bandwidth</a:t>
            </a:r>
            <a:r>
              <a:rPr lang="fr-FR" sz="1400" dirty="0"/>
              <a:t> Memory)</a:t>
            </a:r>
          </a:p>
          <a:p>
            <a:pPr lvl="2"/>
            <a:r>
              <a:rPr lang="fr-FR" sz="1400" dirty="0"/>
              <a:t>1.53 TB/s memory </a:t>
            </a:r>
            <a:r>
              <a:rPr lang="fr-FR" sz="1400" dirty="0" err="1"/>
              <a:t>bandwidth</a:t>
            </a:r>
            <a:endParaRPr lang="fr-FR" sz="1800" dirty="0"/>
          </a:p>
          <a:p>
            <a:r>
              <a:rPr lang="fr-FR" sz="2000" dirty="0"/>
              <a:t>2nd stage (2024) </a:t>
            </a:r>
            <a:r>
              <a:rPr lang="fr-FR" sz="2000" dirty="0" err="1"/>
              <a:t>will</a:t>
            </a:r>
            <a:r>
              <a:rPr lang="fr-FR" sz="2000" dirty="0"/>
              <a:t> double the </a:t>
            </a:r>
            <a:r>
              <a:rPr lang="fr-FR" sz="2000" dirty="0" err="1"/>
              <a:t>capacity</a:t>
            </a:r>
            <a:endParaRPr lang="fr-FR" sz="2000" dirty="0"/>
          </a:p>
          <a:p>
            <a:pPr lvl="1"/>
            <a:r>
              <a:rPr lang="fr-FR" sz="1600" dirty="0"/>
              <a:t>Devis 2</a:t>
            </a:r>
            <a:r>
              <a:rPr lang="fr-FR" sz="1600" baseline="30000" dirty="0"/>
              <a:t>nd</a:t>
            </a:r>
            <a:r>
              <a:rPr lang="fr-FR" sz="1600" dirty="0"/>
              <a:t> stage V3 en mode DLC (!)</a:t>
            </a:r>
          </a:p>
          <a:p>
            <a:pPr lvl="1"/>
            <a:r>
              <a:rPr lang="fr-FR" sz="1600" dirty="0"/>
              <a:t>Devis pile logicielle recuit quantique (Formation en octobre, 115k€)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F0CBA-2DF5-4902-8F29-6BC7DFF33061}" type="datetime1">
              <a:rPr lang="fr-FR" smtClean="0"/>
              <a:t>18/10/2023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22</a:t>
            </a:fld>
            <a:endParaRPr lang="fr-FR"/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45" y="2540806"/>
            <a:ext cx="3526608" cy="17429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752962" y="4871650"/>
            <a:ext cx="29847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Avail</a:t>
            </a:r>
            <a:r>
              <a:rPr lang="fr-FR" b="1" dirty="0"/>
              <a:t> : Q1 2023</a:t>
            </a:r>
          </a:p>
        </p:txBody>
      </p:sp>
      <p:sp>
        <p:nvSpPr>
          <p:cNvPr id="20" name="Titre 1"/>
          <p:cNvSpPr txBox="1"/>
          <p:nvPr/>
        </p:nvSpPr>
        <p:spPr bwMode="auto">
          <a:xfrm>
            <a:off x="839416" y="310444"/>
            <a:ext cx="7906620" cy="6684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>
              <a:defRPr/>
            </a:pPr>
            <a:r>
              <a:rPr lang="fr-FR" sz="4000" dirty="0">
                <a:solidFill>
                  <a:srgbClr val="E75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spécialisée</a:t>
            </a:r>
            <a:endParaRPr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8406146" y="1032644"/>
            <a:ext cx="3607632" cy="749799"/>
            <a:chOff x="6268117" y="5282976"/>
            <a:chExt cx="4801938" cy="1369872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6268117" y="5447738"/>
              <a:ext cx="4801938" cy="703381"/>
            </a:xfrm>
            <a:prstGeom prst="roundRect">
              <a:avLst/>
            </a:prstGeom>
            <a:solidFill>
              <a:srgbClr val="E2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481609" y="5282976"/>
              <a:ext cx="1034125" cy="1034125"/>
            </a:xfrm>
            <a:prstGeom prst="ellipse">
              <a:avLst/>
            </a:prstGeom>
            <a:solidFill>
              <a:srgbClr val="B061FF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ZoneTexte 23"/>
            <p:cNvSpPr txBox="1"/>
            <p:nvPr/>
          </p:nvSpPr>
          <p:spPr>
            <a:xfrm>
              <a:off x="7064410" y="5406409"/>
              <a:ext cx="3910774" cy="12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fr-F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ARCHITECTURES SPECIALISÉES</a:t>
              </a: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170" y="5406409"/>
              <a:ext cx="635429" cy="726204"/>
            </a:xfrm>
            <a:prstGeom prst="rect">
              <a:avLst/>
            </a:prstGeom>
          </p:spPr>
        </p:pic>
      </p:grpSp>
      <p:pic>
        <p:nvPicPr>
          <p:cNvPr id="26" name="Espace réservé du contenu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3429000"/>
            <a:ext cx="462756" cy="4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 txBox="1"/>
          <p:nvPr/>
        </p:nvSpPr>
        <p:spPr>
          <a:xfrm>
            <a:off x="701737" y="211853"/>
            <a:ext cx="10515240" cy="767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000" dirty="0">
                <a:solidFill>
                  <a:srgbClr val="E75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spécialisée</a:t>
            </a:r>
            <a:endParaRPr lang="en-US" sz="3600" b="0" strike="noStrike" spc="-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9376" y="2636912"/>
            <a:ext cx="2797023" cy="954107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Conférence Plénière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“Etat de l’art du Calcul Quantique”       x 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79708" y="3653133"/>
            <a:ext cx="2800945" cy="1415772"/>
          </a:xfrm>
          <a:prstGeom prst="rect">
            <a:avLst/>
          </a:prstGeom>
          <a:solidFill>
            <a:srgbClr val="43BB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Quantum Education</a:t>
            </a:r>
          </a:p>
          <a:p>
            <a:pPr marL="190500" indent="-1905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36 jours de formation</a:t>
            </a:r>
          </a:p>
          <a:p>
            <a:pPr marL="190500" indent="-1905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Cours &amp; Travaux pratiques</a:t>
            </a:r>
          </a:p>
          <a:p>
            <a:pPr marL="190500" indent="-1905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Sessions de 5 à 10 </a:t>
            </a:r>
            <a:r>
              <a:rPr lang="fr-FR" sz="1600" dirty="0" err="1">
                <a:solidFill>
                  <a:schemeClr val="bg1"/>
                </a:solidFill>
              </a:rPr>
              <a:t>utilisat</a:t>
            </a:r>
            <a:r>
              <a:rPr lang="fr-FR" sz="1600" dirty="0">
                <a:solidFill>
                  <a:schemeClr val="bg1"/>
                </a:solidFill>
              </a:rPr>
              <a:t>.</a:t>
            </a:r>
          </a:p>
          <a:p>
            <a:pPr marL="190500" indent="-1905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sur site, </a:t>
            </a:r>
            <a:r>
              <a:rPr lang="fr-FR" sz="1600" dirty="0" err="1">
                <a:solidFill>
                  <a:schemeClr val="bg1"/>
                </a:solidFill>
              </a:rPr>
              <a:t>visio</a:t>
            </a:r>
            <a:r>
              <a:rPr lang="fr-FR" sz="1600" dirty="0">
                <a:solidFill>
                  <a:schemeClr val="bg1"/>
                </a:solidFill>
              </a:rPr>
              <a:t> ou hybride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3934" y="5130422"/>
            <a:ext cx="2801277" cy="369332"/>
          </a:xfrm>
          <a:prstGeom prst="rect">
            <a:avLst/>
          </a:prstGeom>
          <a:solidFill>
            <a:srgbClr val="70AD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Animations &amp; Evènements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560606" y="1027327"/>
            <a:ext cx="2454667" cy="533279"/>
            <a:chOff x="6268117" y="5282976"/>
            <a:chExt cx="4801938" cy="1034125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6268117" y="5447738"/>
              <a:ext cx="4801938" cy="703381"/>
            </a:xfrm>
            <a:prstGeom prst="roundRect">
              <a:avLst/>
            </a:prstGeom>
            <a:solidFill>
              <a:srgbClr val="E2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6481609" y="5282976"/>
              <a:ext cx="1034125" cy="1034125"/>
            </a:xfrm>
            <a:prstGeom prst="ellipse">
              <a:avLst/>
            </a:prstGeom>
            <a:solidFill>
              <a:srgbClr val="B061FF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ZoneTexte 17"/>
            <p:cNvSpPr txBox="1"/>
            <p:nvPr/>
          </p:nvSpPr>
          <p:spPr>
            <a:xfrm>
              <a:off x="7522528" y="5365017"/>
              <a:ext cx="3512628" cy="524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fr-FR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ARCHITECTURES SPECIALISÉES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170" y="5406409"/>
              <a:ext cx="635429" cy="726204"/>
            </a:xfrm>
            <a:prstGeom prst="rect">
              <a:avLst/>
            </a:prstGeom>
          </p:spPr>
        </p:pic>
      </p:grpSp>
      <p:sp>
        <p:nvSpPr>
          <p:cNvPr id="22" name="ZoneTexte 21"/>
          <p:cNvSpPr txBox="1"/>
          <p:nvPr/>
        </p:nvSpPr>
        <p:spPr>
          <a:xfrm>
            <a:off x="8038195" y="3472660"/>
            <a:ext cx="3990529" cy="30678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Combinatorial</a:t>
            </a:r>
            <a:r>
              <a:rPr lang="fr-FR" sz="1200" b="1" dirty="0"/>
              <a:t> </a:t>
            </a:r>
            <a:r>
              <a:rPr lang="fr-FR" sz="1200" b="1" dirty="0" err="1"/>
              <a:t>Optimization</a:t>
            </a:r>
            <a:r>
              <a:rPr lang="fr-FR" sz="1200" b="1" dirty="0"/>
              <a:t> </a:t>
            </a:r>
          </a:p>
          <a:p>
            <a:r>
              <a:rPr lang="en-US" sz="1200" u="sng" dirty="0"/>
              <a:t>Optimization with Quantum Annealing </a:t>
            </a:r>
            <a:r>
              <a:rPr lang="en-US" sz="1200" dirty="0"/>
              <a:t>: Formulation of a QUBO problem (Quadratic Unconstrained Binary Optimization), </a:t>
            </a:r>
            <a:r>
              <a:rPr lang="en-US" sz="1200" dirty="0" err="1"/>
              <a:t>Ising</a:t>
            </a:r>
            <a:r>
              <a:rPr lang="en-US" sz="1200" dirty="0"/>
              <a:t> model (search of the ground state energy through the minimization of a Hamiltonian), Equivalence and translation between QUBO and </a:t>
            </a:r>
            <a:r>
              <a:rPr lang="en-US" sz="1200" dirty="0" err="1"/>
              <a:t>Ising</a:t>
            </a:r>
            <a:r>
              <a:rPr lang="en-US" sz="1200" dirty="0"/>
              <a:t> Hamiltonian, Principle of Quantum Annealing – Adiabatic theorem, </a:t>
            </a:r>
            <a:r>
              <a:rPr lang="en-US" sz="1200" dirty="0" err="1"/>
              <a:t>Ising</a:t>
            </a:r>
            <a:r>
              <a:rPr lang="en-US" sz="1200" dirty="0"/>
              <a:t> Hamiltonian with Simulated Annealing (SA) / Simulated Quantum Annealing (SQA)</a:t>
            </a:r>
          </a:p>
          <a:p>
            <a:r>
              <a:rPr lang="en-US" sz="1200" u="sng" dirty="0"/>
              <a:t>Optimization with QAOA </a:t>
            </a:r>
            <a:r>
              <a:rPr lang="en-US" sz="1200" dirty="0"/>
              <a:t>(Quantum Approximate Optimization Algorithm), Principle of VQA (</a:t>
            </a:r>
            <a:r>
              <a:rPr lang="en-US" sz="1200" dirty="0" err="1"/>
              <a:t>Variational</a:t>
            </a:r>
            <a:r>
              <a:rPr lang="en-US" sz="1200" dirty="0"/>
              <a:t> Quantum Algorithm), Introduction to QAOA and Ansatz, Discussion on advantages &amp; limitations of QAOA</a:t>
            </a:r>
          </a:p>
          <a:p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Hands-on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: Implementation of simple combinatorial problems (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maxcut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graph coloring, …), Solving QUBO problems with QAOA.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136288" y="1994934"/>
            <a:ext cx="7895847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Overview of the </a:t>
            </a:r>
            <a:r>
              <a:rPr lang="en-US" sz="1200" dirty="0" err="1"/>
              <a:t>Qaptiva</a:t>
            </a:r>
            <a:r>
              <a:rPr lang="en-US" sz="1200" dirty="0"/>
              <a:t> environment, Documentation and tutorials, finance and chemistry libraries (NEASQC &amp; QAT Fermion), Discovery of quantum algorithms, A search algorithm in 𝑛 complexity : Grover algorithm. Theory and hands-on (gate-based). A factorization algorithm in </a:t>
            </a:r>
            <a:r>
              <a:rPr lang="en-US" sz="1200" dirty="0" err="1"/>
              <a:t>polylogarithmic</a:t>
            </a:r>
            <a:r>
              <a:rPr lang="en-US" sz="1200" dirty="0"/>
              <a:t> time : Shor algorithm. Formulation of an optimization problem for annealing: QUBO.</a:t>
            </a:r>
          </a:p>
          <a:p>
            <a:r>
              <a:rPr lang="en-US" sz="1200" dirty="0"/>
              <a:t>Connection to QLM for advanced features, QLM Emulators : how to emulate more qubits, Circuit Optimization using QLM features, Noise modeling using QLM features</a:t>
            </a:r>
          </a:p>
          <a:p>
            <a:r>
              <a:rPr lang="en-US" sz="1200" dirty="0"/>
              <a:t>Overview of specific and thematic trainings, and use case assessment services</a:t>
            </a:r>
            <a:endParaRPr lang="en-US" sz="1600" dirty="0"/>
          </a:p>
        </p:txBody>
      </p:sp>
      <p:sp>
        <p:nvSpPr>
          <p:cNvPr id="3" name="Accolade ouvrante 2"/>
          <p:cNvSpPr/>
          <p:nvPr/>
        </p:nvSpPr>
        <p:spPr>
          <a:xfrm>
            <a:off x="3355063" y="1064241"/>
            <a:ext cx="285960" cy="5450415"/>
          </a:xfrm>
          <a:prstGeom prst="leftBrace">
            <a:avLst>
              <a:gd name="adj1" fmla="val 79536"/>
              <a:gd name="adj2" fmla="val 50206"/>
            </a:avLst>
          </a:prstGeom>
          <a:ln w="28575">
            <a:solidFill>
              <a:srgbClr val="43B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2" descr="https://atos.net/wp-content/uploads/2018/07/Atos-QLM-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19186" r="6018" b="49411"/>
          <a:stretch/>
        </p:blipFill>
        <p:spPr bwMode="auto">
          <a:xfrm>
            <a:off x="701736" y="5789130"/>
            <a:ext cx="2172406" cy="77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77"/>
            <a:ext cx="3055815" cy="95494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136288" y="1079250"/>
            <a:ext cx="789584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/>
              <a:t>Theorical</a:t>
            </a:r>
            <a:r>
              <a:rPr lang="en-US" sz="1200" dirty="0"/>
              <a:t> and practical introduction to Quantum Computing</a:t>
            </a:r>
            <a:r>
              <a:rPr lang="en-US" sz="1200" b="1" dirty="0"/>
              <a:t>. </a:t>
            </a:r>
            <a:r>
              <a:rPr lang="en-US" sz="1200" dirty="0"/>
              <a:t>What is a qubit, how to represent it and how to build circuits, a platform for programming, optimizing and simulating quantum computations, Quantum Assembly language in Python. Code your first Quantum program involving superposition and entanglement (EPR pair), </a:t>
            </a:r>
            <a:r>
              <a:rPr lang="fr-FR" sz="1200" dirty="0" err="1"/>
              <a:t>complexity</a:t>
            </a:r>
            <a:r>
              <a:rPr lang="fr-FR" sz="1200" dirty="0"/>
              <a:t> </a:t>
            </a:r>
            <a:r>
              <a:rPr lang="fr-FR" sz="1200" dirty="0" err="1"/>
              <a:t>reduction</a:t>
            </a:r>
            <a:r>
              <a:rPr lang="fr-FR" sz="1200" dirty="0"/>
              <a:t> on a </a:t>
            </a:r>
            <a:r>
              <a:rPr lang="fr-FR" sz="1200" dirty="0" err="1"/>
              <a:t>gate-based</a:t>
            </a:r>
            <a:r>
              <a:rPr lang="fr-FR" sz="1200" dirty="0"/>
              <a:t> Bernstein-</a:t>
            </a:r>
            <a:r>
              <a:rPr lang="fr-FR" sz="1200" dirty="0" err="1"/>
              <a:t>Vazirani</a:t>
            </a:r>
            <a:r>
              <a:rPr lang="fr-FR" sz="1200" dirty="0"/>
              <a:t> </a:t>
            </a:r>
            <a:r>
              <a:rPr lang="fr-FR" sz="1200" dirty="0" err="1"/>
              <a:t>algorithm</a:t>
            </a:r>
            <a:r>
              <a:rPr lang="fr-FR" sz="1200" dirty="0"/>
              <a:t>, </a:t>
            </a:r>
            <a:r>
              <a:rPr lang="fr-FR" sz="1200" dirty="0" err="1"/>
              <a:t>annealing</a:t>
            </a:r>
            <a:r>
              <a:rPr lang="fr-FR" sz="1200" dirty="0"/>
              <a:t> </a:t>
            </a:r>
            <a:r>
              <a:rPr lang="fr-FR" sz="1200" dirty="0" err="1"/>
              <a:t>resolution</a:t>
            </a:r>
            <a:r>
              <a:rPr lang="fr-FR" sz="1200" dirty="0"/>
              <a:t> of a </a:t>
            </a:r>
            <a:r>
              <a:rPr lang="fr-FR" sz="1200" dirty="0" err="1"/>
              <a:t>combinatorial</a:t>
            </a:r>
            <a:r>
              <a:rPr lang="fr-FR" sz="1200" dirty="0"/>
              <a:t> </a:t>
            </a:r>
            <a:r>
              <a:rPr lang="fr-FR" sz="1200" dirty="0" err="1"/>
              <a:t>optimization</a:t>
            </a:r>
            <a:r>
              <a:rPr lang="fr-FR" sz="1200" dirty="0"/>
              <a:t> </a:t>
            </a:r>
            <a:r>
              <a:rPr lang="fr-FR" sz="1200" dirty="0" err="1"/>
              <a:t>MaxCut</a:t>
            </a:r>
            <a:r>
              <a:rPr lang="fr-FR" sz="1200" dirty="0"/>
              <a:t> </a:t>
            </a:r>
            <a:r>
              <a:rPr lang="fr-FR" sz="1200" dirty="0" err="1"/>
              <a:t>problem</a:t>
            </a:r>
            <a:r>
              <a:rPr lang="fr-FR" sz="1200" dirty="0"/>
              <a:t>.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942892" y="3218400"/>
            <a:ext cx="21602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Début : Juin 2023</a:t>
            </a:r>
          </a:p>
        </p:txBody>
      </p:sp>
      <p:sp>
        <p:nvSpPr>
          <p:cNvPr id="2" name="ZoneTexte 1"/>
          <p:cNvSpPr txBox="1"/>
          <p:nvPr/>
        </p:nvSpPr>
        <p:spPr>
          <a:xfrm rot="16200000">
            <a:off x="3431611" y="1225875"/>
            <a:ext cx="1001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fr-FR" sz="2000" dirty="0"/>
              <a:t>Basics</a:t>
            </a:r>
            <a:br>
              <a:rPr lang="fr-FR" sz="2000" dirty="0"/>
            </a:br>
            <a:r>
              <a:rPr lang="fr-FR" sz="1100" dirty="0"/>
              <a:t>(1 or 2 </a:t>
            </a:r>
            <a:r>
              <a:rPr lang="fr-FR" sz="1100" dirty="0" err="1"/>
              <a:t>days</a:t>
            </a:r>
            <a:r>
              <a:rPr lang="fr-FR" sz="1100" dirty="0"/>
              <a:t>)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3212596" y="2426069"/>
            <a:ext cx="1446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2000" dirty="0"/>
              <a:t>Advanced</a:t>
            </a:r>
          </a:p>
          <a:p>
            <a:pPr algn="ctr">
              <a:lnSpc>
                <a:spcPts val="1500"/>
              </a:lnSpc>
            </a:pPr>
            <a:r>
              <a:rPr lang="fr-FR" sz="1100" dirty="0"/>
              <a:t>(3 to 5 </a:t>
            </a:r>
            <a:r>
              <a:rPr lang="fr-FR" sz="1100" dirty="0" err="1"/>
              <a:t>days</a:t>
            </a:r>
            <a:r>
              <a:rPr lang="fr-FR" sz="1100" dirty="0"/>
              <a:t>)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2729351" y="4607930"/>
            <a:ext cx="24132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2000" dirty="0" err="1"/>
              <a:t>Specific</a:t>
            </a:r>
            <a:r>
              <a:rPr lang="fr-FR" sz="2000" dirty="0"/>
              <a:t>  Agenda</a:t>
            </a:r>
          </a:p>
          <a:p>
            <a:pPr algn="ctr">
              <a:lnSpc>
                <a:spcPts val="1500"/>
              </a:lnSpc>
            </a:pPr>
            <a:r>
              <a:rPr lang="fr-FR" sz="1100" dirty="0"/>
              <a:t>(1 </a:t>
            </a:r>
            <a:r>
              <a:rPr lang="fr-FR" sz="1100" dirty="0" err="1"/>
              <a:t>day</a:t>
            </a:r>
            <a:r>
              <a:rPr lang="fr-FR" sz="1100" dirty="0"/>
              <a:t> </a:t>
            </a:r>
            <a:r>
              <a:rPr lang="fr-FR" sz="1100" dirty="0" err="1"/>
              <a:t>each</a:t>
            </a:r>
            <a:r>
              <a:rPr lang="fr-FR" sz="1100" dirty="0"/>
              <a:t>)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136288" y="3472660"/>
            <a:ext cx="3759913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PDEs</a:t>
            </a:r>
            <a:r>
              <a:rPr lang="fr-FR" sz="1200" b="1" dirty="0"/>
              <a:t> Partial </a:t>
            </a:r>
            <a:r>
              <a:rPr lang="fr-FR" sz="1200" b="1" dirty="0" err="1"/>
              <a:t>Differential</a:t>
            </a:r>
            <a:r>
              <a:rPr lang="fr-FR" sz="1200" b="1" dirty="0"/>
              <a:t> Equations</a:t>
            </a:r>
          </a:p>
          <a:p>
            <a:r>
              <a:rPr lang="en-US" sz="1200" u="sng" dirty="0"/>
              <a:t>Solving PDEs with HHL </a:t>
            </a:r>
            <a:r>
              <a:rPr lang="en-US" sz="1200" dirty="0"/>
              <a:t>:  solving linear systems (</a:t>
            </a:r>
            <a:r>
              <a:rPr lang="en-US" sz="1200" dirty="0" err="1"/>
              <a:t>A.x</a:t>
            </a:r>
            <a:r>
              <a:rPr lang="en-US" sz="1200" dirty="0"/>
              <a:t> = b), Overview &amp; key steps of HHL ; Estimate eigenvalues of the matrix A using Quantum Phase Estimation (QPE), Compute eigenvalue inversion using quantum control gates. Quantum Fourier Transform (QFT) algorithm within QPE, Limitations of HHL on today’s quantum computers</a:t>
            </a:r>
          </a:p>
          <a:p>
            <a:r>
              <a:rPr lang="en-US" sz="1200" u="sng" dirty="0"/>
              <a:t>Solving PDEs with VQLS </a:t>
            </a:r>
            <a:r>
              <a:rPr lang="en-US" sz="1200" dirty="0"/>
              <a:t>: importance and principle of </a:t>
            </a:r>
            <a:r>
              <a:rPr lang="en-US" sz="1200" dirty="0" err="1"/>
              <a:t>Variational</a:t>
            </a:r>
            <a:r>
              <a:rPr lang="en-US" sz="1200" dirty="0"/>
              <a:t> Quantum Algorithms (VQA) on today’s NISQ quantum computers to solve linear systems, Cost function and its evaluation using </a:t>
            </a:r>
            <a:r>
              <a:rPr lang="en-US" sz="1200" dirty="0" err="1"/>
              <a:t>Hadamard</a:t>
            </a:r>
            <a:r>
              <a:rPr lang="en-US" sz="1200" dirty="0"/>
              <a:t> Test within VQLS, Ansatz and research space in Hilbert space for VQLS</a:t>
            </a:r>
          </a:p>
          <a:p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Hands-on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: HHL for solving a 2 x 2 linear system, VQLS for solving the same (2 x 2) and larger (8 x 8) linear system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3933" y="1659361"/>
            <a:ext cx="280127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spc="-1" dirty="0">
                <a:solidFill>
                  <a:srgbClr val="E75485"/>
                </a:solidFill>
                <a:latin typeface="Arial"/>
                <a:ea typeface="Arial"/>
              </a:rPr>
              <a:t>REIMS </a:t>
            </a:r>
            <a:br>
              <a:rPr lang="fr-FR" sz="1600" spc="-1" dirty="0">
                <a:solidFill>
                  <a:srgbClr val="E75485"/>
                </a:solidFill>
                <a:latin typeface="Arial"/>
                <a:ea typeface="Arial"/>
              </a:rPr>
            </a:br>
            <a:r>
              <a:rPr lang="fr-FR" sz="1400" spc="-1" dirty="0">
                <a:solidFill>
                  <a:srgbClr val="E75485"/>
                </a:solidFill>
                <a:latin typeface="Arial"/>
                <a:ea typeface="Arial"/>
              </a:rPr>
              <a:t>(Formation et accompagnement Quantique QLM)</a:t>
            </a:r>
            <a:endParaRPr lang="fr-FR" sz="1200" dirty="0">
              <a:solidFill>
                <a:srgbClr val="E75485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55064" y="6496190"/>
            <a:ext cx="943768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https://framaforms.org/hebergement-dune-session-quantique-mesonet-1679648002</a:t>
            </a:r>
          </a:p>
        </p:txBody>
      </p:sp>
    </p:spTree>
    <p:extLst>
      <p:ext uri="{BB962C8B-B14F-4D97-AF65-F5344CB8AC3E}">
        <p14:creationId xmlns:p14="http://schemas.microsoft.com/office/powerpoint/2010/main" val="473116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1"/>
          <p:cNvSpPr txBox="1"/>
          <p:nvPr/>
        </p:nvSpPr>
        <p:spPr>
          <a:xfrm>
            <a:off x="981360" y="126000"/>
            <a:ext cx="10515240" cy="767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000" b="0" strike="noStrike" spc="-1" dirty="0">
                <a:solidFill>
                  <a:srgbClr val="E75384"/>
                </a:solidFill>
                <a:latin typeface="Arial"/>
                <a:ea typeface="Arial"/>
              </a:rPr>
              <a:t>Machine codes formation  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Slide Number Placeholder 5"/>
          <p:cNvSpPr txBox="1"/>
          <p:nvPr/>
        </p:nvSpPr>
        <p:spPr>
          <a:xfrm>
            <a:off x="8530437" y="6216377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1200" b="0" strike="noStrike" spc="-1">
                <a:solidFill>
                  <a:srgbClr val="8B8B8B"/>
                </a:solidFill>
                <a:latin typeface="Arial"/>
                <a:ea typeface="Arial"/>
              </a:rPr>
              <a:t>11</a:t>
            </a:r>
            <a:endParaRPr lang="fr-FR" sz="1200" b="0" strike="noStrike" spc="-1">
              <a:latin typeface="Times New Roman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820172" y="1045364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FR" sz="2000" dirty="0">
                <a:solidFill>
                  <a:srgbClr val="E75484"/>
                </a:solidFill>
              </a:rPr>
              <a:t>REIMS (POD IA)    « </a:t>
            </a:r>
            <a:r>
              <a:rPr lang="fr-FR" sz="2000" dirty="0" err="1">
                <a:solidFill>
                  <a:srgbClr val="E75484"/>
                </a:solidFill>
              </a:rPr>
              <a:t>juliet</a:t>
            </a:r>
            <a:r>
              <a:rPr lang="fr-FR" sz="2000" dirty="0">
                <a:solidFill>
                  <a:srgbClr val="E75484"/>
                </a:solidFill>
              </a:rPr>
              <a:t> »</a:t>
            </a:r>
          </a:p>
          <a:p>
            <a:r>
              <a:rPr lang="fr-FR" sz="2000"/>
              <a:t>0,4 </a:t>
            </a:r>
            <a:r>
              <a:rPr lang="fr-FR" sz="2000" dirty="0" err="1"/>
              <a:t>Pflops</a:t>
            </a:r>
            <a:endParaRPr lang="fr-FR" sz="2000" dirty="0"/>
          </a:p>
          <a:p>
            <a:r>
              <a:rPr lang="fr-FR" sz="2000" dirty="0"/>
              <a:t>Serveur Apollo 6500 XL675d Gen10 Plus   X 3</a:t>
            </a:r>
          </a:p>
          <a:p>
            <a:pPr marL="800100" lvl="1" indent="-342900"/>
            <a:r>
              <a:rPr lang="en-US" sz="1600" dirty="0"/>
              <a:t>AMD EPYC 7663 (</a:t>
            </a:r>
            <a:r>
              <a:rPr lang="fr-FR" sz="1600" dirty="0"/>
              <a:t>56 cœurs, 2.00GHz</a:t>
            </a:r>
            <a:r>
              <a:rPr lang="en-US" sz="1600" dirty="0"/>
              <a:t>) 	X  2</a:t>
            </a:r>
          </a:p>
          <a:p>
            <a:pPr marL="800100" lvl="1" indent="-342900"/>
            <a:r>
              <a:rPr lang="en-US" sz="1600" dirty="0"/>
              <a:t>NVIDIA A100, 80 GB			X  8</a:t>
            </a:r>
          </a:p>
          <a:p>
            <a:pPr marL="800100" lvl="1" indent="-342900"/>
            <a:r>
              <a:rPr lang="en-US" sz="1600" dirty="0"/>
              <a:t>NVSWITCH</a:t>
            </a:r>
          </a:p>
          <a:p>
            <a:pPr marL="800100" lvl="1" indent="-342900"/>
            <a:r>
              <a:rPr lang="en-US" sz="1600" dirty="0"/>
              <a:t>2 To DDR + 90 To SSD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4 cartes IB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NVIDIA-Certified Systems</a:t>
            </a:r>
          </a:p>
          <a:p>
            <a:r>
              <a:rPr lang="en-US" sz="1800" dirty="0"/>
              <a:t>Network : IB 200 Gb + 10 Gb eth</a:t>
            </a:r>
          </a:p>
          <a:p>
            <a:r>
              <a:rPr lang="en-US" sz="1800" dirty="0"/>
              <a:t>BEEGFS (co-</a:t>
            </a:r>
            <a:r>
              <a:rPr lang="en-US" sz="1800" dirty="0" err="1"/>
              <a:t>financement</a:t>
            </a:r>
            <a:r>
              <a:rPr lang="en-US" sz="1800" dirty="0"/>
              <a:t> Grand Reims)</a:t>
            </a:r>
            <a:endParaRPr lang="fr-FR" sz="1800" dirty="0"/>
          </a:p>
          <a:p>
            <a:r>
              <a:rPr lang="fr-FR" sz="1800" dirty="0"/>
              <a:t>Support 5 ans suite compilateur NVIDIA :</a:t>
            </a:r>
          </a:p>
          <a:p>
            <a:r>
              <a:rPr lang="en-US" sz="1800" dirty="0"/>
              <a:t>2 servers login / admin</a:t>
            </a:r>
            <a:endParaRPr lang="fr-FR" sz="1800" dirty="0"/>
          </a:p>
          <a:p>
            <a:r>
              <a:rPr lang="fr-FR" sz="1800" dirty="0" err="1"/>
              <a:t>Profilers</a:t>
            </a:r>
            <a:r>
              <a:rPr lang="fr-FR" sz="1800" dirty="0"/>
              <a:t> I/O</a:t>
            </a:r>
          </a:p>
          <a:p>
            <a:endParaRPr lang="fr-FR" sz="1800" i="1" dirty="0"/>
          </a:p>
        </p:txBody>
      </p:sp>
      <p:pic>
        <p:nvPicPr>
          <p:cNvPr id="12" name="Picture 2" descr="Système HPE Apollo 6500 Gen10 Plus | HPE Belgique | OID10130922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b="8039"/>
          <a:stretch/>
        </p:blipFill>
        <p:spPr bwMode="auto">
          <a:xfrm>
            <a:off x="8465942" y="1103053"/>
            <a:ext cx="3102434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981359" y="5925618"/>
            <a:ext cx="35544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Disponibilité : Septembre 2023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E268D32-548C-5C48-B49F-F808FEB46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33" y="2996653"/>
            <a:ext cx="6737494" cy="3332394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C8853C0-E23E-204B-8C4E-6FDC44F76685}"/>
              </a:ext>
            </a:extLst>
          </p:cNvPr>
          <p:cNvCxnSpPr>
            <a:cxnSpLocks/>
          </p:cNvCxnSpPr>
          <p:nvPr/>
        </p:nvCxnSpPr>
        <p:spPr>
          <a:xfrm flipH="1" flipV="1">
            <a:off x="10307880" y="5595887"/>
            <a:ext cx="687006" cy="593820"/>
          </a:xfrm>
          <a:prstGeom prst="straightConnector1">
            <a:avLst/>
          </a:prstGeom>
          <a:noFill/>
          <a:ln w="762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F6C6377-16D0-E34F-A493-D66041A2C07C}"/>
              </a:ext>
            </a:extLst>
          </p:cNvPr>
          <p:cNvSpPr/>
          <p:nvPr/>
        </p:nvSpPr>
        <p:spPr>
          <a:xfrm>
            <a:off x="10405531" y="6262181"/>
            <a:ext cx="1735491" cy="186714"/>
          </a:xfrm>
          <a:prstGeom prst="rect">
            <a:avLst/>
          </a:prstGeom>
          <a:solidFill>
            <a:schemeClr val="accent2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8" tIns="25398" rIns="25398" bIns="25398" numCol="1" spcCol="38102" rtlCol="0" anchor="ctr">
            <a:spAutoFit/>
          </a:bodyPr>
          <a:lstStyle/>
          <a:p>
            <a:pPr algn="ctr" defTabSz="412693">
              <a:lnSpc>
                <a:spcPct val="80000"/>
              </a:lnSpc>
            </a:pPr>
            <a:r>
              <a:rPr lang="fr-FR" sz="1100" b="1" cap="all" dirty="0">
                <a:sym typeface="DIN Condensed"/>
              </a:rPr>
              <a:t>LIB. SCIENTIFIQUES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A5FACC-DE80-A846-8FFC-669F2651BA66}"/>
              </a:ext>
            </a:extLst>
          </p:cNvPr>
          <p:cNvSpPr/>
          <p:nvPr/>
        </p:nvSpPr>
        <p:spPr>
          <a:xfrm>
            <a:off x="4284133" y="2432758"/>
            <a:ext cx="1728485" cy="863822"/>
          </a:xfrm>
          <a:prstGeom prst="rect">
            <a:avLst/>
          </a:prstGeom>
          <a:solidFill>
            <a:schemeClr val="accent2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8" tIns="25398" rIns="25398" bIns="25398" numCol="1" spcCol="38102" rtlCol="0" anchor="ctr">
            <a:spAutoFit/>
          </a:bodyPr>
          <a:lstStyle/>
          <a:p>
            <a:pPr algn="ctr" defTabSz="412693">
              <a:lnSpc>
                <a:spcPct val="80000"/>
              </a:lnSpc>
            </a:pPr>
            <a:r>
              <a:rPr lang="fr-FR" sz="1100" cap="all" dirty="0">
                <a:sym typeface="DIN Condensed"/>
              </a:rPr>
              <a:t>COMPILERS NVIDIA</a:t>
            </a:r>
          </a:p>
          <a:p>
            <a:pPr algn="ctr" defTabSz="412693">
              <a:lnSpc>
                <a:spcPct val="80000"/>
              </a:lnSpc>
            </a:pPr>
            <a:r>
              <a:rPr lang="fr-FR" sz="1100" cap="all" dirty="0">
                <a:sym typeface="DIN Condensed"/>
              </a:rPr>
              <a:t>FORTRAN</a:t>
            </a:r>
          </a:p>
          <a:p>
            <a:pPr algn="ctr" defTabSz="412693">
              <a:lnSpc>
                <a:spcPct val="80000"/>
              </a:lnSpc>
            </a:pPr>
            <a:r>
              <a:rPr lang="fr-FR" sz="1100" cap="all" dirty="0">
                <a:sym typeface="DIN Condensed"/>
              </a:rPr>
              <a:t>C/C++</a:t>
            </a:r>
          </a:p>
          <a:p>
            <a:pPr algn="ctr" defTabSz="412693">
              <a:lnSpc>
                <a:spcPct val="80000"/>
              </a:lnSpc>
            </a:pPr>
            <a:r>
              <a:rPr lang="fr-FR" sz="1100" cap="all" dirty="0" err="1">
                <a:sym typeface="DIN Condensed"/>
              </a:rPr>
              <a:t>Suppaort</a:t>
            </a:r>
            <a:r>
              <a:rPr lang="fr-FR" sz="1100" cap="all" dirty="0">
                <a:sym typeface="DIN Condensed"/>
              </a:rPr>
              <a:t> : OPENMP/ACC</a:t>
            </a:r>
          </a:p>
          <a:p>
            <a:pPr algn="ctr" defTabSz="412693">
              <a:lnSpc>
                <a:spcPct val="80000"/>
              </a:lnSpc>
            </a:pPr>
            <a:r>
              <a:rPr lang="fr-FR" sz="1100" cap="all" dirty="0">
                <a:sym typeface="DIN Condensed"/>
              </a:rPr>
              <a:t>+CUDA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1A8D489-FB67-944F-8D1A-D857783D846B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148376" y="3257071"/>
            <a:ext cx="974853" cy="541602"/>
          </a:xfrm>
          <a:prstGeom prst="straightConnector1">
            <a:avLst/>
          </a:prstGeom>
          <a:noFill/>
          <a:ln w="762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0FBAE40-B8AA-7C48-9FBD-BDC21677D68A}"/>
              </a:ext>
            </a:extLst>
          </p:cNvPr>
          <p:cNvSpPr/>
          <p:nvPr/>
        </p:nvSpPr>
        <p:spPr>
          <a:xfrm>
            <a:off x="4340851" y="6459226"/>
            <a:ext cx="1711048" cy="199025"/>
          </a:xfrm>
          <a:prstGeom prst="rect">
            <a:avLst/>
          </a:prstGeom>
          <a:solidFill>
            <a:schemeClr val="accent2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8" tIns="25398" rIns="25398" bIns="25398" numCol="1" spcCol="38102" rtlCol="0" anchor="ctr">
            <a:spAutoFit/>
          </a:bodyPr>
          <a:lstStyle/>
          <a:p>
            <a:pPr algn="ctr" defTabSz="412693">
              <a:lnSpc>
                <a:spcPct val="80000"/>
              </a:lnSpc>
            </a:pPr>
            <a:r>
              <a:rPr lang="fr-FR" sz="1200" cap="all" dirty="0">
                <a:sym typeface="DIN Condensed"/>
              </a:rPr>
              <a:t>OPENMPI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1328444-C70F-2E46-9A92-E9F799FED80B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196375" y="5527134"/>
            <a:ext cx="926854" cy="920510"/>
          </a:xfrm>
          <a:prstGeom prst="straightConnector1">
            <a:avLst/>
          </a:prstGeom>
          <a:noFill/>
          <a:ln w="762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77"/>
            <a:ext cx="3055815" cy="954942"/>
          </a:xfrm>
          <a:prstGeom prst="rect">
            <a:avLst/>
          </a:prstGeom>
        </p:spPr>
      </p:pic>
      <p:sp>
        <p:nvSpPr>
          <p:cNvPr id="22" name="Rectangle à coins arrondis 21"/>
          <p:cNvSpPr/>
          <p:nvPr/>
        </p:nvSpPr>
        <p:spPr>
          <a:xfrm>
            <a:off x="5497404" y="880880"/>
            <a:ext cx="2801931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635039" y="732408"/>
            <a:ext cx="792088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ZoneTexte 23"/>
          <p:cNvSpPr txBox="1"/>
          <p:nvPr/>
        </p:nvSpPr>
        <p:spPr>
          <a:xfrm>
            <a:off x="6283112" y="880880"/>
            <a:ext cx="215385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11" y="973400"/>
            <a:ext cx="259783" cy="6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981360" y="126000"/>
            <a:ext cx="10514880" cy="76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000" b="0" strike="noStrike" spc="-1" dirty="0">
                <a:solidFill>
                  <a:srgbClr val="E75384"/>
                </a:solidFill>
                <a:latin typeface="Arial"/>
                <a:ea typeface="Arial"/>
              </a:rPr>
              <a:t>Machine codes formation  </a:t>
            </a:r>
            <a:endParaRPr lang="fr-FR" sz="4000" b="0" strike="noStrike" spc="-1" dirty="0">
              <a:latin typeface="Arial"/>
            </a:endParaRPr>
          </a:p>
        </p:txBody>
      </p:sp>
      <p:sp>
        <p:nvSpPr>
          <p:cNvPr id="50" name="CustomShape 3"/>
          <p:cNvSpPr/>
          <p:nvPr/>
        </p:nvSpPr>
        <p:spPr>
          <a:xfrm>
            <a:off x="8530560" y="621648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r>
              <a:rPr lang="fr-FR" sz="1200" b="0" strike="noStrike" spc="-1">
                <a:solidFill>
                  <a:srgbClr val="8B8B8B"/>
                </a:solidFill>
                <a:latin typeface="Arial"/>
                <a:ea typeface="Arial"/>
              </a:rPr>
              <a:t>11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51" name="CustomShape 4"/>
          <p:cNvSpPr/>
          <p:nvPr/>
        </p:nvSpPr>
        <p:spPr>
          <a:xfrm>
            <a:off x="820080" y="1045440"/>
            <a:ext cx="10515240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E75484"/>
                </a:solidFill>
                <a:latin typeface="Calibri"/>
              </a:rPr>
              <a:t>STRASBOURG « ?? »</a:t>
            </a:r>
            <a:endParaRPr lang="fr-FR" sz="2000" b="0" strike="noStrike" spc="-1" dirty="0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3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noeuds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de calcul GPU</a:t>
            </a:r>
            <a:endParaRPr lang="fr-FR" sz="20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HPE Apollo 6500 Gen10 Plus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10 x GPU AMD MI210 64 Go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2 x bridge </a:t>
            </a:r>
            <a:r>
              <a:rPr lang="fr-FR" sz="1600" b="0" strike="noStrike" spc="-1" dirty="0" err="1">
                <a:solidFill>
                  <a:srgbClr val="000000"/>
                </a:solidFill>
                <a:latin typeface="Calibri"/>
              </a:rPr>
              <a:t>Infinity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 pour 4 </a:t>
            </a:r>
            <a:r>
              <a:rPr lang="fr-FR" sz="1600" b="0" strike="noStrike" spc="-1" dirty="0" err="1">
                <a:solidFill>
                  <a:srgbClr val="000000"/>
                </a:solidFill>
                <a:latin typeface="Calibri"/>
              </a:rPr>
              <a:t>GPUs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2 x AMD EPYC 7643 48 cœurs 2.3 GHz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2 To RAM DDR4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15 To </a:t>
            </a:r>
            <a:r>
              <a:rPr lang="fr-FR" sz="1600" b="0" strike="noStrike" spc="-1" dirty="0" err="1">
                <a:solidFill>
                  <a:srgbClr val="000000"/>
                </a:solidFill>
                <a:latin typeface="Calibri"/>
              </a:rPr>
              <a:t>NVme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1 port </a:t>
            </a:r>
            <a:r>
              <a:rPr lang="fr-FR" sz="1600" b="0" strike="noStrike" spc="-1" dirty="0" err="1">
                <a:solidFill>
                  <a:srgbClr val="000000"/>
                </a:solidFill>
                <a:latin typeface="Calibri"/>
              </a:rPr>
              <a:t>Infiniband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5 ans de maintenance</a:t>
            </a:r>
            <a:endParaRPr lang="fr-FR" sz="1600" b="0" strike="noStrike" spc="-1" dirty="0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Pile AMD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ROCm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Open Software Platform</a:t>
            </a:r>
            <a:endParaRPr lang="fr-FR" sz="2000" b="0" strike="noStrike" spc="-1" dirty="0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Réseau : IB 100 Gb + 25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GbE</a:t>
            </a:r>
            <a:endParaRPr lang="fr-FR" sz="2000" b="0" strike="noStrike" spc="-1" dirty="0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2 serveurs de login et stockage</a:t>
            </a:r>
            <a:endParaRPr lang="fr-FR" sz="20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HPE DL385 Gen10 Plus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  <a:ea typeface="Noto Sans CJK SC"/>
              </a:rPr>
              <a:t>2 x AMD 7313 16 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cœurs, 256 Go RAM</a:t>
            </a:r>
            <a:endParaRPr lang="fr-FR" sz="1600" b="0" strike="noStrike" spc="-1" dirty="0">
              <a:latin typeface="Arial"/>
            </a:endParaRPr>
          </a:p>
          <a:p>
            <a:pPr marL="800280" lvl="1" indent="-342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212.8 </a:t>
            </a:r>
            <a:r>
              <a:rPr lang="fr-FR" sz="1600" b="0" strike="noStrike" spc="-1" dirty="0" err="1">
                <a:solidFill>
                  <a:srgbClr val="000000"/>
                </a:solidFill>
                <a:latin typeface="Calibri"/>
              </a:rPr>
              <a:t>Tio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 nets SATA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000" b="0" strike="noStrike" spc="-1" dirty="0">
              <a:latin typeface="Arial"/>
            </a:endParaRPr>
          </a:p>
        </p:txBody>
      </p:sp>
      <p:pic>
        <p:nvPicPr>
          <p:cNvPr id="53" name="Image 52"/>
          <p:cNvPicPr/>
          <p:nvPr/>
        </p:nvPicPr>
        <p:blipFill>
          <a:blip r:embed="rId3"/>
          <a:stretch/>
        </p:blipFill>
        <p:spPr>
          <a:xfrm>
            <a:off x="7984080" y="1080000"/>
            <a:ext cx="3967920" cy="2232000"/>
          </a:xfrm>
          <a:prstGeom prst="rect">
            <a:avLst/>
          </a:prstGeom>
          <a:ln>
            <a:noFill/>
          </a:ln>
        </p:spPr>
      </p:pic>
      <p:pic>
        <p:nvPicPr>
          <p:cNvPr id="54" name="Image 53"/>
          <p:cNvPicPr/>
          <p:nvPr/>
        </p:nvPicPr>
        <p:blipFill>
          <a:blip r:embed="rId4"/>
          <a:stretch/>
        </p:blipFill>
        <p:spPr>
          <a:xfrm>
            <a:off x="6408000" y="3345480"/>
            <a:ext cx="5188320" cy="2918520"/>
          </a:xfrm>
          <a:prstGeom prst="rect">
            <a:avLst/>
          </a:prstGeom>
          <a:ln>
            <a:noFill/>
          </a:ln>
        </p:spPr>
      </p:pic>
      <p:sp>
        <p:nvSpPr>
          <p:cNvPr id="7" name="Rectangle à coins arrondis 6"/>
          <p:cNvSpPr/>
          <p:nvPr/>
        </p:nvSpPr>
        <p:spPr>
          <a:xfrm>
            <a:off x="4783514" y="1556792"/>
            <a:ext cx="2801931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921149" y="1408320"/>
            <a:ext cx="792088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ZoneTexte 8"/>
          <p:cNvSpPr txBox="1"/>
          <p:nvPr/>
        </p:nvSpPr>
        <p:spPr>
          <a:xfrm>
            <a:off x="5569222" y="1556792"/>
            <a:ext cx="215385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21" y="1649312"/>
            <a:ext cx="259783" cy="6340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77"/>
            <a:ext cx="3055815" cy="954942"/>
          </a:xfrm>
          <a:prstGeom prst="rect">
            <a:avLst/>
          </a:prstGeom>
        </p:spPr>
      </p:pic>
      <p:sp>
        <p:nvSpPr>
          <p:cNvPr id="12" name="ZoneTexte 12"/>
          <p:cNvSpPr/>
          <p:nvPr/>
        </p:nvSpPr>
        <p:spPr>
          <a:xfrm>
            <a:off x="4209182" y="3040297"/>
            <a:ext cx="3158640" cy="3646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Disponibilité : Novembre 2023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3173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re 1"/>
          <p:cNvSpPr/>
          <p:nvPr/>
        </p:nvSpPr>
        <p:spPr>
          <a:xfrm>
            <a:off x="981360" y="126000"/>
            <a:ext cx="10514880" cy="76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000" b="0" strike="noStrike" spc="-1">
                <a:solidFill>
                  <a:srgbClr val="E75384"/>
                </a:solidFill>
                <a:latin typeface="Arial"/>
                <a:ea typeface="Arial"/>
              </a:rPr>
              <a:t>Machine codes formation  </a:t>
            </a: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Slide Number Placeholder 5"/>
          <p:cNvSpPr/>
          <p:nvPr/>
        </p:nvSpPr>
        <p:spPr>
          <a:xfrm>
            <a:off x="8530560" y="6216480"/>
            <a:ext cx="27424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1200" b="0" strike="noStrike" spc="-1">
                <a:solidFill>
                  <a:srgbClr val="8B8B8B"/>
                </a:solidFill>
                <a:latin typeface="Arial"/>
                <a:ea typeface="Arial"/>
              </a:rPr>
              <a:t>11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Espace réservé du contenu 2"/>
          <p:cNvSpPr/>
          <p:nvPr/>
        </p:nvSpPr>
        <p:spPr>
          <a:xfrm>
            <a:off x="820080" y="1045440"/>
            <a:ext cx="105152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E75484"/>
                </a:solidFill>
                <a:latin typeface="Calibri"/>
              </a:rPr>
              <a:t>NANTES (Partition CPU Intel)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Noeuds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de calcul Bull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Sequana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X440    X 30 (+ 2)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Intel Sapphire Rapids (48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 cœurs, 2.1 GHz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) 	X  2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256 Go DDR (+ 2 * 2 To DDR) + 960 Go SSD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Noeuds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de visualisation Bull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</a:rPr>
              <a:t>Sequana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</a:rPr>
              <a:t> X450    X 2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Intel Sapphire Rapids (48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</a:rPr>
              <a:t> cœurs, 2.1 GHz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) 	X  2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512 Go DDR + 960 Go SSD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GPU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</a:rPr>
              <a:t>Nvidia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 A40 48 Go       X 2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Refroidissement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DLC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Network : IB 100 Gb + 25 Gb eth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GPFS : 285 To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utiles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1 login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5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ans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de maintenance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ZoneTexte 12"/>
          <p:cNvSpPr/>
          <p:nvPr/>
        </p:nvSpPr>
        <p:spPr>
          <a:xfrm>
            <a:off x="873360" y="5925600"/>
            <a:ext cx="3158640" cy="3646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Disponibilité : Décembre 2023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Image 51"/>
          <p:cNvPicPr/>
          <p:nvPr/>
        </p:nvPicPr>
        <p:blipFill>
          <a:blip r:embed="rId3"/>
          <a:srcRect t="6726" b="26654"/>
          <a:stretch/>
        </p:blipFill>
        <p:spPr>
          <a:xfrm>
            <a:off x="4916880" y="4867920"/>
            <a:ext cx="4803120" cy="1799640"/>
          </a:xfrm>
          <a:prstGeom prst="rect">
            <a:avLst/>
          </a:prstGeom>
          <a:ln w="0">
            <a:noFill/>
          </a:ln>
        </p:spPr>
      </p:pic>
      <p:pic>
        <p:nvPicPr>
          <p:cNvPr id="53" name="Image 52"/>
          <p:cNvPicPr/>
          <p:nvPr/>
        </p:nvPicPr>
        <p:blipFill>
          <a:blip r:embed="rId4"/>
          <a:srcRect l="11955" r="18595"/>
          <a:stretch/>
        </p:blipFill>
        <p:spPr>
          <a:xfrm rot="5409000">
            <a:off x="7768525" y="1649454"/>
            <a:ext cx="3412800" cy="276444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à coins arrondis 12"/>
          <p:cNvSpPr/>
          <p:nvPr/>
        </p:nvSpPr>
        <p:spPr>
          <a:xfrm>
            <a:off x="4806236" y="3424492"/>
            <a:ext cx="2801931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943871" y="3276020"/>
            <a:ext cx="792088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ZoneTexte 14"/>
          <p:cNvSpPr txBox="1"/>
          <p:nvPr/>
        </p:nvSpPr>
        <p:spPr>
          <a:xfrm>
            <a:off x="5591944" y="3424492"/>
            <a:ext cx="215385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43" y="3517012"/>
            <a:ext cx="259783" cy="63401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77"/>
            <a:ext cx="3055815" cy="9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10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re 1"/>
          <p:cNvSpPr/>
          <p:nvPr/>
        </p:nvSpPr>
        <p:spPr>
          <a:xfrm>
            <a:off x="981360" y="126000"/>
            <a:ext cx="10514520" cy="76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000" b="0" strike="noStrike" spc="-1">
                <a:solidFill>
                  <a:srgbClr val="E75384"/>
                </a:solidFill>
                <a:latin typeface="Arial"/>
                <a:ea typeface="Arial"/>
              </a:rPr>
              <a:t>Machine codes formation  </a:t>
            </a:r>
            <a:endParaRPr lang="fr-FR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Slide Number Placeholder 5"/>
          <p:cNvSpPr/>
          <p:nvPr/>
        </p:nvSpPr>
        <p:spPr>
          <a:xfrm>
            <a:off x="8530560" y="6216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1200" b="0" strike="noStrike" spc="-1">
                <a:solidFill>
                  <a:srgbClr val="8B8B8B"/>
                </a:solidFill>
                <a:latin typeface="Arial"/>
                <a:ea typeface="Arial"/>
              </a:rPr>
              <a:t>11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Espace réservé du contenu 2"/>
          <p:cNvSpPr/>
          <p:nvPr/>
        </p:nvSpPr>
        <p:spPr>
          <a:xfrm>
            <a:off x="820080" y="1045440"/>
            <a:ext cx="10514880" cy="435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E75484"/>
                </a:solidFill>
                <a:latin typeface="Calibri"/>
                <a:ea typeface="DejaVu Sans"/>
              </a:rPr>
              <a:t>Lille (Partition CPU AMD) « Zen »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72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Noeuds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calcul  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 x AMD EPYC Genoa 9534 (64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cœurs, 2.45 GHz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384 Go DDR5 + 960 Go SSD ( 2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nœuds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“FAT” avec 3 To DDR5)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Noeud</a:t>
            </a:r>
            <a:r>
              <a:rPr lang="fr-FR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visualisation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 x AMD EPYC Genoa 9534 (64</a:t>
            </a:r>
            <a:r>
              <a:rPr lang="fr-FR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cœurs, 2.45 GHz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384 Go DDR5 + 960 Go SSD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 x GPU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Nvidia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A40 48 Go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Network :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OmniPath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100 Gb +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ethernet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10 Gb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BeeGFS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: 1 Po utile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nœud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login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5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maintenance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ZoneTexte 12"/>
          <p:cNvSpPr/>
          <p:nvPr/>
        </p:nvSpPr>
        <p:spPr>
          <a:xfrm>
            <a:off x="873360" y="5925600"/>
            <a:ext cx="3158280" cy="36396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Disponibilité : fin 2023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046596" y="2996952"/>
            <a:ext cx="2801931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184231" y="2848480"/>
            <a:ext cx="792088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ZoneTexte 7"/>
          <p:cNvSpPr txBox="1"/>
          <p:nvPr/>
        </p:nvSpPr>
        <p:spPr>
          <a:xfrm>
            <a:off x="8832304" y="2996952"/>
            <a:ext cx="215385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03" y="3089472"/>
            <a:ext cx="259783" cy="6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3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28</a:t>
            </a:fld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BF068D9-DF4D-C34A-8156-2E7B7FA4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546" y="3155076"/>
            <a:ext cx="615532" cy="26774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ADD00FA-F721-E648-B1E7-EA2BB03A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90" y="4546820"/>
            <a:ext cx="630106" cy="36524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BE35E2B-B32D-EE48-885F-E3701E1C1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80" y="2634622"/>
            <a:ext cx="583894" cy="356033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635949" y="3228900"/>
            <a:ext cx="816788" cy="422031"/>
            <a:chOff x="823424" y="4095470"/>
            <a:chExt cx="1066629" cy="55112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328FD1B-DB4F-5544-A232-BB09CCB56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040" y="4095470"/>
              <a:ext cx="640616" cy="40480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D43A442-CBD8-1B46-83CD-2BF38C295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725" b="27042"/>
            <a:stretch/>
          </p:blipFill>
          <p:spPr>
            <a:xfrm>
              <a:off x="823424" y="4491954"/>
              <a:ext cx="1066629" cy="154638"/>
            </a:xfrm>
            <a:prstGeom prst="rect">
              <a:avLst/>
            </a:prstGeom>
          </p:spPr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DF9E9BFC-5A0D-C64A-95CC-774E1C56D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35" y="1827497"/>
            <a:ext cx="2180466" cy="80941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CFE0641-8510-534D-B370-34433F088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986" y="2637299"/>
            <a:ext cx="460715" cy="43166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8E21EA8-3B3F-B14C-B35F-A47E5F3B2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280" y="3866106"/>
            <a:ext cx="904126" cy="465539"/>
          </a:xfrm>
          <a:prstGeom prst="rect">
            <a:avLst/>
          </a:prstGeom>
        </p:spPr>
      </p:pic>
      <p:graphicFrame>
        <p:nvGraphicFramePr>
          <p:cNvPr id="38" name="Objet 37">
            <a:extLst>
              <a:ext uri="{FF2B5EF4-FFF2-40B4-BE49-F238E27FC236}">
                <a16:creationId xmlns:a16="http://schemas.microsoft.com/office/drawing/2014/main" id="{643C8F33-7BEE-A44F-908F-224CB16EB8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109" y="5510571"/>
          <a:ext cx="694469" cy="38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765800" imgH="3213100" progId="Word.Document.12">
                  <p:embed/>
                </p:oleObj>
              </mc:Choice>
              <mc:Fallback>
                <p:oleObj name="Document" r:id="rId10" imgW="5765800" imgH="3213100" progId="Word.Document.12">
                  <p:embed/>
                  <p:pic>
                    <p:nvPicPr>
                      <p:cNvPr id="38" name="Objet 37">
                        <a:extLst>
                          <a:ext uri="{FF2B5EF4-FFF2-40B4-BE49-F238E27FC236}">
                            <a16:creationId xmlns:a16="http://schemas.microsoft.com/office/drawing/2014/main" id="{643C8F33-7BEE-A44F-908F-224CB16EB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7109" y="5510571"/>
                        <a:ext cx="694469" cy="387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Image 38">
            <a:extLst>
              <a:ext uri="{FF2B5EF4-FFF2-40B4-BE49-F238E27FC236}">
                <a16:creationId xmlns:a16="http://schemas.microsoft.com/office/drawing/2014/main" id="{ADF6B8F3-0D05-4A4F-9F46-6697CF03EA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2239" y="3642475"/>
            <a:ext cx="740339" cy="318151"/>
          </a:xfrm>
          <a:prstGeom prst="rect">
            <a:avLst/>
          </a:prstGeom>
        </p:spPr>
      </p:pic>
      <p:pic>
        <p:nvPicPr>
          <p:cNvPr id="40" name="Graphique 152">
            <a:extLst>
              <a:ext uri="{FF2B5EF4-FFF2-40B4-BE49-F238E27FC236}">
                <a16:creationId xmlns:a16="http://schemas.microsoft.com/office/drawing/2014/main" id="{D999BA8D-E73A-7F47-BA78-EDD26EADA9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0049" y="5127243"/>
            <a:ext cx="648588" cy="16815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75518CB-7C1D-1A41-99EC-DCC71AD526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6086" y="5553635"/>
            <a:ext cx="551687" cy="43784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4059B0F-7006-734B-A0BB-C480C48A84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0215" y="5684928"/>
            <a:ext cx="601699" cy="425922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65E752B2-3602-C64C-A044-58DDBE5F0C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81753" y="6175981"/>
            <a:ext cx="720352" cy="448951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3D889D7-216F-A046-B826-BBA377A684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9584" y="6330503"/>
            <a:ext cx="791730" cy="18309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C7988909-0AF1-1D43-BB9C-B5D1A6F6FD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8123" y="3288947"/>
            <a:ext cx="918245" cy="32138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6F3776E-AFB7-3F44-B7EC-0D6C978557C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876" t="27845" r="17836" b="25571"/>
          <a:stretch/>
        </p:blipFill>
        <p:spPr>
          <a:xfrm>
            <a:off x="2785881" y="5033453"/>
            <a:ext cx="912096" cy="335684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FC54AEA-6BA4-F345-AB55-5EC41E6EBA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7340" y="4299776"/>
            <a:ext cx="549179" cy="54917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CFF5350-6912-B14E-9D7D-0A5F932F100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6113" y="3794831"/>
            <a:ext cx="631632" cy="320447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5FA1FA3-9D41-A343-8F77-452D8809E02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71300" y="4180282"/>
            <a:ext cx="862217" cy="29198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33FF3FF-6FCA-D348-8C04-74E09186DB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1996" y="4691924"/>
            <a:ext cx="600824" cy="30781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9D9F8E2-71A0-D944-8C05-186534BCF4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69246" y="5219399"/>
            <a:ext cx="565077" cy="245873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1" y="6224525"/>
            <a:ext cx="993084" cy="289076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8B80FC88-6822-5061-2DB6-3D97C1686518}"/>
              </a:ext>
            </a:extLst>
          </p:cNvPr>
          <p:cNvSpPr txBox="1"/>
          <p:nvPr/>
        </p:nvSpPr>
        <p:spPr bwMode="auto">
          <a:xfrm>
            <a:off x="6312024" y="304553"/>
            <a:ext cx="522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i="1" dirty="0">
                <a:solidFill>
                  <a:srgbClr val="E75585"/>
                </a:solidFill>
              </a:rPr>
              <a:t>14,2 M€ </a:t>
            </a:r>
            <a:r>
              <a:rPr lang="fr-FR" sz="1400" b="1" i="1" dirty="0"/>
              <a:t>financés sur un budget total de </a:t>
            </a:r>
            <a:r>
              <a:rPr lang="fr-FR" sz="1400" b="1" i="1" dirty="0">
                <a:solidFill>
                  <a:srgbClr val="E75585"/>
                </a:solidFill>
              </a:rPr>
              <a:t>30,4 M€</a:t>
            </a:r>
            <a:endParaRPr lang="fr-FR" sz="1400" b="1" dirty="0">
              <a:solidFill>
                <a:srgbClr val="E75585"/>
              </a:solidFill>
            </a:endParaRPr>
          </a:p>
          <a:p>
            <a:pPr>
              <a:defRPr/>
            </a:pPr>
            <a:r>
              <a:rPr lang="fr-FR" sz="1400" b="1" i="1" dirty="0"/>
              <a:t>Du</a:t>
            </a:r>
            <a:r>
              <a:rPr lang="fr-FR" sz="1400" b="1" i="1" dirty="0">
                <a:solidFill>
                  <a:srgbClr val="6A8ECD"/>
                </a:solidFill>
              </a:rPr>
              <a:t> </a:t>
            </a:r>
            <a:r>
              <a:rPr lang="fr-FR" sz="1400" b="1" i="1" dirty="0">
                <a:solidFill>
                  <a:srgbClr val="E75585"/>
                </a:solidFill>
              </a:rPr>
              <a:t>01/10/2021 </a:t>
            </a:r>
            <a:r>
              <a:rPr lang="fr-FR" sz="1400" b="1" i="1" dirty="0"/>
              <a:t>au 30/09/2027 (</a:t>
            </a:r>
            <a:r>
              <a:rPr lang="fr-FR" sz="1400" b="1" i="1" dirty="0">
                <a:solidFill>
                  <a:srgbClr val="E75585"/>
                </a:solidFill>
              </a:rPr>
              <a:t>6 ans</a:t>
            </a:r>
            <a:r>
              <a:rPr lang="fr-FR" sz="1400" b="1" i="1" dirty="0"/>
              <a:t>)</a:t>
            </a:r>
            <a:endParaRPr lang="fr-FR" sz="1400" b="1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119336" y="1268760"/>
            <a:ext cx="11856640" cy="0"/>
          </a:xfrm>
          <a:prstGeom prst="line">
            <a:avLst/>
          </a:prstGeom>
          <a:ln w="9525">
            <a:solidFill>
              <a:srgbClr val="E75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E8B9A3CF-711B-5F9C-EB40-30A291215727}"/>
              </a:ext>
            </a:extLst>
          </p:cNvPr>
          <p:cNvSpPr txBox="1"/>
          <p:nvPr/>
        </p:nvSpPr>
        <p:spPr bwMode="auto">
          <a:xfrm>
            <a:off x="547801" y="1323628"/>
            <a:ext cx="3516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E75584"/>
                </a:solidFill>
              </a:rPr>
              <a:t>Partenaires : </a:t>
            </a:r>
            <a:br>
              <a:rPr lang="fr-FR" sz="1400" b="1" dirty="0">
                <a:solidFill>
                  <a:srgbClr val="E75584"/>
                </a:solidFill>
              </a:rPr>
            </a:br>
            <a:r>
              <a:rPr lang="fr-FR" sz="1400" b="1" dirty="0"/>
              <a:t>21 mésocentres + GENCI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B61B15F8-D611-BA52-C429-1E8AF5619BFD}"/>
              </a:ext>
            </a:extLst>
          </p:cNvPr>
          <p:cNvSpPr txBox="1">
            <a:spLocks/>
          </p:cNvSpPr>
          <p:nvPr/>
        </p:nvSpPr>
        <p:spPr bwMode="auto">
          <a:xfrm>
            <a:off x="5095197" y="1464012"/>
            <a:ext cx="6817010" cy="491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fr-FR" sz="1400" b="1" dirty="0">
                <a:solidFill>
                  <a:srgbClr val="E75585"/>
                </a:solidFill>
              </a:rPr>
              <a:t>Objectif :</a:t>
            </a:r>
            <a:r>
              <a:rPr lang="fr-FR" sz="1400" b="1" dirty="0"/>
              <a:t> infrastructure nationale distribuée et inclusive de type </a:t>
            </a:r>
            <a:r>
              <a:rPr lang="fr-FR" sz="1400" b="1" i="1" dirty="0" err="1"/>
              <a:t>mésocentre</a:t>
            </a:r>
            <a:endParaRPr lang="fr-FR" sz="1400" i="1" dirty="0"/>
          </a:p>
        </p:txBody>
      </p:sp>
      <p:cxnSp>
        <p:nvCxnSpPr>
          <p:cNvPr id="58" name="Connecteur droit 57"/>
          <p:cNvCxnSpPr/>
          <p:nvPr/>
        </p:nvCxnSpPr>
        <p:spPr>
          <a:xfrm>
            <a:off x="4511824" y="1556792"/>
            <a:ext cx="0" cy="4903774"/>
          </a:xfrm>
          <a:prstGeom prst="line">
            <a:avLst/>
          </a:prstGeom>
          <a:ln>
            <a:solidFill>
              <a:srgbClr val="E75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 6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99" y="2081862"/>
            <a:ext cx="5478167" cy="32175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10" y="1504004"/>
            <a:ext cx="1249984" cy="142535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7" y="1381786"/>
            <a:ext cx="1674520" cy="1859744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5" y="44840"/>
            <a:ext cx="3863132" cy="1207229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6816080" y="5559193"/>
            <a:ext cx="3913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hlinkClick r:id="rId31"/>
              </a:rPr>
              <a:t>https://www.mesonet.fr</a:t>
            </a:r>
            <a:endParaRPr lang="fr-FR" sz="2800" dirty="0"/>
          </a:p>
          <a:p>
            <a:r>
              <a:rPr lang="fr-FR" sz="2800" dirty="0"/>
              <a:t>contact@mesonet.fr</a:t>
            </a:r>
          </a:p>
        </p:txBody>
      </p:sp>
    </p:spTree>
    <p:extLst>
      <p:ext uri="{BB962C8B-B14F-4D97-AF65-F5344CB8AC3E}">
        <p14:creationId xmlns:p14="http://schemas.microsoft.com/office/powerpoint/2010/main" val="1967807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E75384"/>
                </a:solidFill>
              </a:rPr>
              <a:t>Les objectifs de MesoNET</a:t>
            </a:r>
            <a:br>
              <a:rPr lang="fr-FR" dirty="0">
                <a:solidFill>
                  <a:srgbClr val="E75384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400" y="1690688"/>
            <a:ext cx="10945216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E75384"/>
                </a:solidFill>
              </a:rPr>
              <a:t>1 - Mettre en place une infrastructure nationale distribuée de type </a:t>
            </a:r>
            <a:r>
              <a:rPr lang="fr-FR" sz="2400" b="1" i="1" dirty="0" err="1">
                <a:solidFill>
                  <a:srgbClr val="E75384"/>
                </a:solidFill>
              </a:rPr>
              <a:t>mésocentre</a:t>
            </a:r>
            <a:endParaRPr lang="fr-FR" sz="2400" b="1" i="1" dirty="0">
              <a:solidFill>
                <a:srgbClr val="E75384"/>
              </a:solidFill>
            </a:endParaRPr>
          </a:p>
          <a:p>
            <a:pPr marL="446088" indent="-446088"/>
            <a:r>
              <a:rPr lang="fr-FR" sz="2300" dirty="0"/>
              <a:t>Renforcer la structuration de l’offre régionale</a:t>
            </a:r>
          </a:p>
          <a:p>
            <a:pPr marL="446088" indent="-446088"/>
            <a:r>
              <a:rPr lang="fr-FR" sz="2300" dirty="0"/>
              <a:t>Disposer d’infrastructures calcul / IA au meilleur niveau technologique</a:t>
            </a:r>
          </a:p>
          <a:p>
            <a:pPr marL="446088" indent="-446088"/>
            <a:r>
              <a:rPr lang="fr-FR" sz="2300" dirty="0"/>
              <a:t>Intégrer les nouvelles communautés</a:t>
            </a:r>
          </a:p>
          <a:p>
            <a:pPr marL="446088" indent="-446088"/>
            <a:r>
              <a:rPr lang="fr-FR" sz="2300" dirty="0"/>
              <a:t>Encourager les échanges Tiers1-Tiers2 (Centres de calcul Nationaux et Régionaux)</a:t>
            </a:r>
          </a:p>
          <a:p>
            <a:pPr marL="446088" indent="-446088"/>
            <a:r>
              <a:rPr lang="fr-FR" sz="2300" dirty="0"/>
              <a:t>Fournir une Infrastructure agile pour le développement des codes </a:t>
            </a:r>
          </a:p>
          <a:p>
            <a:pPr marL="446088" indent="-446088"/>
            <a:r>
              <a:rPr lang="fr-FR" sz="2300" dirty="0"/>
              <a:t>Action forte pour la formation</a:t>
            </a:r>
          </a:p>
          <a:p>
            <a:pPr marL="446088" indent="-446088"/>
            <a:r>
              <a:rPr lang="fr-FR" sz="2300" dirty="0"/>
              <a:t>S’intégrer à la vision nationale et européenne</a:t>
            </a:r>
          </a:p>
          <a:p>
            <a:pPr marL="446088" indent="-446088"/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F69B9-3E9F-4E76-9573-057EDE1C368D}" type="datetime1">
              <a:rPr lang="fr-FR" smtClean="0"/>
              <a:t>18/10/2023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138946" y="4581128"/>
            <a:ext cx="3357653" cy="1569660"/>
          </a:xfrm>
          <a:prstGeom prst="rect">
            <a:avLst/>
          </a:prstGeom>
          <a:ln w="28575">
            <a:solidFill>
              <a:srgbClr val="E754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763"/>
            <a:r>
              <a:rPr lang="fr-FR" sz="2400" i="1" dirty="0"/>
              <a:t>14,2 M€ financés</a:t>
            </a:r>
            <a:br>
              <a:rPr lang="fr-FR" sz="2400" i="1" dirty="0"/>
            </a:br>
            <a:r>
              <a:rPr lang="fr-FR" sz="2400" i="1" dirty="0"/>
              <a:t>budget total 30,4 M€</a:t>
            </a:r>
          </a:p>
          <a:p>
            <a:pPr indent="4763"/>
            <a:r>
              <a:rPr lang="fr-FR" sz="2400" i="1" dirty="0"/>
              <a:t>début 01/10/2021</a:t>
            </a:r>
            <a:br>
              <a:rPr lang="fr-FR" sz="2400" i="1" dirty="0"/>
            </a:br>
            <a:r>
              <a:rPr lang="fr-FR" sz="2400" i="1" dirty="0"/>
              <a:t>durée de 6 ans</a:t>
            </a:r>
          </a:p>
        </p:txBody>
      </p:sp>
    </p:spTree>
    <p:extLst>
      <p:ext uri="{BB962C8B-B14F-4D97-AF65-F5344CB8AC3E}">
        <p14:creationId xmlns:p14="http://schemas.microsoft.com/office/powerpoint/2010/main" val="265572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12977"/>
            <a:ext cx="12192000" cy="2963986"/>
          </a:xfrm>
          <a:prstGeom prst="rect">
            <a:avLst/>
          </a:prstGeom>
          <a:solidFill>
            <a:srgbClr val="D3D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E753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objectifs de MesoNET</a:t>
            </a:r>
            <a:br>
              <a:rPr lang="fr-FR" dirty="0">
                <a:solidFill>
                  <a:srgbClr val="E7538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76" y="1690688"/>
            <a:ext cx="11712624" cy="44862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rgbClr val="E75384"/>
                </a:solidFill>
              </a:rPr>
              <a:t>Mettre en place une infrastructure nationale distribuée de type </a:t>
            </a:r>
            <a:r>
              <a:rPr lang="fr-FR" sz="2400" b="1" i="1" dirty="0" err="1">
                <a:solidFill>
                  <a:srgbClr val="E75384"/>
                </a:solidFill>
              </a:rPr>
              <a:t>mésocentre</a:t>
            </a:r>
            <a:br>
              <a:rPr lang="fr-FR" sz="2400" b="1" dirty="0">
                <a:solidFill>
                  <a:srgbClr val="E75384"/>
                </a:solidFill>
              </a:rPr>
            </a:br>
            <a:endParaRPr lang="fr-FR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b="1" dirty="0">
                <a:solidFill>
                  <a:srgbClr val="E75384"/>
                </a:solidFill>
              </a:rPr>
              <a:t>Créer une Infrastructure de Recherche (IR)</a:t>
            </a:r>
            <a:endParaRPr lang="fr-FR" sz="2400" dirty="0"/>
          </a:p>
          <a:p>
            <a:pPr marL="0" indent="0">
              <a:buNone/>
            </a:pPr>
            <a:endParaRPr lang="fr-FR" sz="3200" b="1" dirty="0">
              <a:solidFill>
                <a:srgbClr val="E75384"/>
              </a:solidFill>
            </a:endParaRPr>
          </a:p>
          <a:p>
            <a:pPr marL="0" indent="0">
              <a:buNone/>
            </a:pPr>
            <a:endParaRPr lang="fr-FR" sz="3200" b="1" dirty="0">
              <a:solidFill>
                <a:srgbClr val="E75384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F69B9-3E9F-4E76-9573-057EDE1C368D}" type="datetime1">
              <a:rPr lang="fr-FR" smtClean="0"/>
              <a:t>18/10/2023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7467"/>
          <a:stretch/>
        </p:blipFill>
        <p:spPr>
          <a:xfrm>
            <a:off x="1271464" y="3342734"/>
            <a:ext cx="964907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36"/>
    </mc:Choice>
    <mc:Fallback xmlns="">
      <p:transition spd="slow" advTm="11153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143672" y="2636912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Partie visible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SI Recherche / projet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Allocations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Science ouverte / Données ouvertes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Interaction avec les experts</a:t>
            </a:r>
          </a:p>
        </p:txBody>
      </p:sp>
    </p:spTree>
    <p:extLst>
      <p:ext uri="{BB962C8B-B14F-4D97-AF65-F5344CB8AC3E}">
        <p14:creationId xmlns:p14="http://schemas.microsoft.com/office/powerpoint/2010/main" val="221235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511824" y="2852936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7 recrutements pérennes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Support mutualisé (IA, HPC, …)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Moyens locaux pour le maintien opérationnel des équipements</a:t>
            </a:r>
          </a:p>
        </p:txBody>
      </p:sp>
    </p:spTree>
    <p:extLst>
      <p:ext uri="{BB962C8B-B14F-4D97-AF65-F5344CB8AC3E}">
        <p14:creationId xmlns:p14="http://schemas.microsoft.com/office/powerpoint/2010/main" val="2265919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80176" y="3284984"/>
            <a:ext cx="364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Audit de 13 partenaires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Mise à niveau (réseau, autres)</a:t>
            </a:r>
          </a:p>
        </p:txBody>
      </p:sp>
    </p:spTree>
    <p:extLst>
      <p:ext uri="{BB962C8B-B14F-4D97-AF65-F5344CB8AC3E}">
        <p14:creationId xmlns:p14="http://schemas.microsoft.com/office/powerpoint/2010/main" val="189926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cxnSp>
        <p:nvCxnSpPr>
          <p:cNvPr id="27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28" name="ZoneTexte 27"/>
          <p:cNvSpPr txBox="1"/>
          <p:nvPr/>
        </p:nvSpPr>
        <p:spPr>
          <a:xfrm>
            <a:off x="2819964" y="3176394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Colonne vertébrale du projet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14 sites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T2-T2 &amp; T2-T1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Données disponibles sur l’ensemble des machines</a:t>
            </a:r>
          </a:p>
        </p:txBody>
      </p:sp>
    </p:spTree>
    <p:extLst>
      <p:ext uri="{BB962C8B-B14F-4D97-AF65-F5344CB8AC3E}">
        <p14:creationId xmlns:p14="http://schemas.microsoft.com/office/powerpoint/2010/main" val="363418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à coins arrondis 73"/>
          <p:cNvSpPr/>
          <p:nvPr/>
        </p:nvSpPr>
        <p:spPr>
          <a:xfrm>
            <a:off x="1290845" y="2278143"/>
            <a:ext cx="213681" cy="3304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383" y="1520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75384"/>
                </a:solidFill>
              </a:rPr>
              <a:t>Les actions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6210654" y="1312058"/>
            <a:ext cx="5363500" cy="1034125"/>
            <a:chOff x="6210654" y="1312058"/>
            <a:chExt cx="5363500" cy="1034125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6210654" y="1538765"/>
              <a:ext cx="5363500" cy="569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309398" y="1312058"/>
              <a:ext cx="1034125" cy="1034125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ZoneTexte 53"/>
            <p:cNvSpPr txBox="1"/>
            <p:nvPr/>
          </p:nvSpPr>
          <p:spPr>
            <a:xfrm>
              <a:off x="6210654" y="1589138"/>
              <a:ext cx="4022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SUPPORT MUTUALISÉ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09" y="1474416"/>
              <a:ext cx="794917" cy="635934"/>
            </a:xfrm>
            <a:prstGeom prst="rect">
              <a:avLst/>
            </a:prstGeom>
          </p:spPr>
        </p:pic>
      </p:grpSp>
      <p:grpSp>
        <p:nvGrpSpPr>
          <p:cNvPr id="61" name="Groupe 60"/>
          <p:cNvGrpSpPr/>
          <p:nvPr/>
        </p:nvGrpSpPr>
        <p:grpSpPr>
          <a:xfrm>
            <a:off x="599087" y="1350658"/>
            <a:ext cx="5454693" cy="1034125"/>
            <a:chOff x="601822" y="1352675"/>
            <a:chExt cx="5454693" cy="10341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601822" y="1538765"/>
              <a:ext cx="5454693" cy="56976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870813" y="1352675"/>
              <a:ext cx="1034125" cy="10341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ZoneTexte 42"/>
            <p:cNvSpPr txBox="1"/>
            <p:nvPr/>
          </p:nvSpPr>
          <p:spPr>
            <a:xfrm>
              <a:off x="1902203" y="1570850"/>
              <a:ext cx="4154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PORTAIL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08" y="1512729"/>
              <a:ext cx="720000" cy="720000"/>
            </a:xfrm>
            <a:prstGeom prst="rect">
              <a:avLst/>
            </a:prstGeom>
          </p:spPr>
        </p:pic>
      </p:grpSp>
      <p:sp>
        <p:nvSpPr>
          <p:cNvPr id="3" name="Rectangle à coins arrondis 2"/>
          <p:cNvSpPr/>
          <p:nvPr/>
        </p:nvSpPr>
        <p:spPr>
          <a:xfrm>
            <a:off x="599087" y="5684202"/>
            <a:ext cx="7456519" cy="569767"/>
          </a:xfrm>
          <a:prstGeom prst="roundRect">
            <a:avLst/>
          </a:prstGeom>
          <a:solidFill>
            <a:srgbClr val="FFA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68078" y="5512825"/>
            <a:ext cx="1034125" cy="1034125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ZoneTexte 4"/>
          <p:cNvSpPr txBox="1"/>
          <p:nvPr/>
        </p:nvSpPr>
        <p:spPr>
          <a:xfrm>
            <a:off x="1899469" y="5752015"/>
            <a:ext cx="610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 DE STOCKAGE</a:t>
            </a: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1" y="5676302"/>
            <a:ext cx="658238" cy="658238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 rot="16200000">
            <a:off x="-188835" y="3769336"/>
            <a:ext cx="317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/ OPEN DATA</a:t>
            </a:r>
          </a:p>
        </p:txBody>
      </p:sp>
      <p:sp>
        <p:nvSpPr>
          <p:cNvPr id="79" name="Rectangle à coins arrondis 78"/>
          <p:cNvSpPr/>
          <p:nvPr/>
        </p:nvSpPr>
        <p:spPr>
          <a:xfrm>
            <a:off x="7528331" y="2778613"/>
            <a:ext cx="4039903" cy="2389362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E2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6787563" y="2500769"/>
            <a:ext cx="4801938" cy="703381"/>
          </a:xfrm>
          <a:prstGeom prst="roundRect">
            <a:avLst/>
          </a:prstGeom>
          <a:solidFill>
            <a:srgbClr val="E2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7001055" y="2336007"/>
            <a:ext cx="1034125" cy="1034125"/>
          </a:xfrm>
          <a:prstGeom prst="ellipse">
            <a:avLst/>
          </a:prstGeom>
          <a:solidFill>
            <a:srgbClr val="B06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ZoneTexte 81"/>
          <p:cNvSpPr txBox="1"/>
          <p:nvPr/>
        </p:nvSpPr>
        <p:spPr>
          <a:xfrm>
            <a:off x="8055606" y="2548730"/>
            <a:ext cx="351262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SPECIALISÉES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16" y="2459440"/>
            <a:ext cx="635429" cy="726204"/>
          </a:xfrm>
          <a:prstGeom prst="rect">
            <a:avLst/>
          </a:prstGeom>
        </p:spPr>
      </p:pic>
      <p:cxnSp>
        <p:nvCxnSpPr>
          <p:cNvPr id="106" name="Google Shape;158;p15"/>
          <p:cNvCxnSpPr/>
          <p:nvPr/>
        </p:nvCxnSpPr>
        <p:spPr>
          <a:xfrm flipV="1">
            <a:off x="7846045" y="5167975"/>
            <a:ext cx="0" cy="562774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49" name="Rectangle à coins arrondis 48"/>
          <p:cNvSpPr/>
          <p:nvPr/>
        </p:nvSpPr>
        <p:spPr>
          <a:xfrm>
            <a:off x="8240816" y="5685081"/>
            <a:ext cx="3327417" cy="5697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327838" y="5465784"/>
            <a:ext cx="1034125" cy="1034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" name="Imag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16" y="5482102"/>
            <a:ext cx="582120" cy="582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08" y="5860512"/>
            <a:ext cx="731639" cy="597315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17514" y="5725619"/>
            <a:ext cx="9742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à Niveau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081540" y="5815387"/>
            <a:ext cx="15053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 sécurité</a:t>
            </a:r>
          </a:p>
        </p:txBody>
      </p:sp>
      <p:sp>
        <p:nvSpPr>
          <p:cNvPr id="60" name="Rectangle à coins arrondis 59"/>
          <p:cNvSpPr/>
          <p:nvPr/>
        </p:nvSpPr>
        <p:spPr>
          <a:xfrm>
            <a:off x="1734573" y="2507883"/>
            <a:ext cx="4865483" cy="703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2482931" y="2699669"/>
            <a:ext cx="4095859" cy="2468306"/>
          </a:xfrm>
          <a:prstGeom prst="roundRect">
            <a:avLst>
              <a:gd name="adj" fmla="val 5542"/>
            </a:avLst>
          </a:prstGeom>
          <a:noFill/>
          <a:ln w="38100">
            <a:solidFill>
              <a:srgbClr val="BD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1972610" y="2359411"/>
            <a:ext cx="1034125" cy="1034125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ZoneTexte 63"/>
          <p:cNvSpPr txBox="1"/>
          <p:nvPr/>
        </p:nvSpPr>
        <p:spPr>
          <a:xfrm>
            <a:off x="3027161" y="2564033"/>
            <a:ext cx="3683606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CODE FORMATION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TRL 9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17" y="2563834"/>
            <a:ext cx="634010" cy="634010"/>
          </a:xfrm>
          <a:prstGeom prst="rect">
            <a:avLst/>
          </a:prstGeom>
        </p:spPr>
      </p:pic>
      <p:cxnSp>
        <p:nvCxnSpPr>
          <p:cNvPr id="38" name="Google Shape;158;p15"/>
          <p:cNvCxnSpPr/>
          <p:nvPr/>
        </p:nvCxnSpPr>
        <p:spPr>
          <a:xfrm flipV="1">
            <a:off x="2794127" y="5169224"/>
            <a:ext cx="0" cy="516228"/>
          </a:xfrm>
          <a:prstGeom prst="straightConnector1">
            <a:avLst/>
          </a:prstGeom>
          <a:noFill/>
          <a:ln w="44450" cap="flat" cmpd="sng">
            <a:solidFill>
              <a:srgbClr val="FFA48F"/>
            </a:solidFill>
            <a:prstDash val="solid"/>
            <a:round/>
            <a:headEnd type="diamond" w="lg" len="lg"/>
            <a:tailEnd type="diamond" w="lg" len="lg"/>
          </a:ln>
        </p:spPr>
      </p:cxnSp>
    </p:spTree>
    <p:extLst>
      <p:ext uri="{BB962C8B-B14F-4D97-AF65-F5344CB8AC3E}">
        <p14:creationId xmlns:p14="http://schemas.microsoft.com/office/powerpoint/2010/main" val="2884049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11923</TotalTime>
  <Words>3389</Words>
  <Application>Microsoft Macintosh PowerPoint</Application>
  <DocSecurity>0</DocSecurity>
  <PresentationFormat>Grand écran</PresentationFormat>
  <Paragraphs>624</Paragraphs>
  <Slides>28</Slides>
  <Notes>23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Calibri</vt:lpstr>
      <vt:lpstr>Times</vt:lpstr>
      <vt:lpstr>Times New Roman</vt:lpstr>
      <vt:lpstr>Verdana</vt:lpstr>
      <vt:lpstr>Verdana-Bold</vt:lpstr>
      <vt:lpstr>Wingdings</vt:lpstr>
      <vt:lpstr>Office Theme</vt:lpstr>
      <vt:lpstr>Document</vt:lpstr>
      <vt:lpstr>Présentation PowerPoint</vt:lpstr>
      <vt:lpstr>Présentation PowerPoint</vt:lpstr>
      <vt:lpstr>Les objectifs de MesoNET </vt:lpstr>
      <vt:lpstr>Les objectifs de MesoNET </vt:lpstr>
      <vt:lpstr>Les actions</vt:lpstr>
      <vt:lpstr>Les actions</vt:lpstr>
      <vt:lpstr>Les actions</vt:lpstr>
      <vt:lpstr>Les actions</vt:lpstr>
      <vt:lpstr>Les actions</vt:lpstr>
      <vt:lpstr>Les actions</vt:lpstr>
      <vt:lpstr>Les actions</vt:lpstr>
      <vt:lpstr>Les actions</vt:lpstr>
      <vt:lpstr>Les actions</vt:lpstr>
      <vt:lpstr>Les actions</vt:lpstr>
      <vt:lpstr>Présentation PowerPoint</vt:lpstr>
      <vt:lpstr>Présentation PowerPoint</vt:lpstr>
      <vt:lpstr>Le planning</vt:lpstr>
      <vt:lpstr>Architectures spécialisées</vt:lpstr>
      <vt:lpstr>Services </vt:lpstr>
      <vt:lpstr>Support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Arnaud Renard</dc:creator>
  <cp:keywords/>
  <dc:description/>
  <cp:lastModifiedBy>PIERRE-ANTOINE BOUTTIER</cp:lastModifiedBy>
  <cp:revision>262</cp:revision>
  <dcterms:created xsi:type="dcterms:W3CDTF">2012-12-03T06:56:55Z</dcterms:created>
  <dcterms:modified xsi:type="dcterms:W3CDTF">2023-10-18T12:49:23Z</dcterms:modified>
  <cp:category/>
  <dc:identifier/>
  <cp:contentStatus/>
  <dc:language/>
  <cp:version/>
</cp:coreProperties>
</file>